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g8zK5F9La++bKtTx0a6PxUWWnu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37BA268-17EA-484C-BAF6-7940B9626428}">
  <a:tblStyle styleId="{037BA268-17EA-484C-BAF6-7940B962642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f0f2c111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f0f2c111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6f0f2c111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959370" y="5769246"/>
            <a:ext cx="10238281" cy="4016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ru-RU" sz="3000"/>
              <a:t>З. Фрейд «О нарцизме» , глава 2</a:t>
            </a:r>
            <a:endParaRPr sz="3000"/>
          </a:p>
        </p:txBody>
      </p:sp>
      <p:sp>
        <p:nvSpPr>
          <p:cNvPr id="89" name="Google Shape;89;p1"/>
          <p:cNvSpPr txBox="1"/>
          <p:nvPr/>
        </p:nvSpPr>
        <p:spPr>
          <a:xfrm>
            <a:off x="1439056" y="410680"/>
            <a:ext cx="9471997" cy="866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ru-RU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Львівський психоаналітичний інститут ментального здоров’я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ru-RU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Проект «Читали Фройда – зібрали колекцію»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ru-RU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www.lobachevanalitik.in.ua/wp-content/uploads/2017/08/narciss-5-300x168.jpg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4575" y="2077225"/>
            <a:ext cx="6180975" cy="34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Google Shape;157;p9"/>
          <p:cNvGraphicFramePr/>
          <p:nvPr/>
        </p:nvGraphicFramePr>
        <p:xfrm>
          <a:off x="228600" y="1905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{037BA268-17EA-484C-BAF6-7940B9626428}</a:tableStyleId>
              </a:tblPr>
              <a:tblGrid>
                <a:gridCol w="2819400"/>
                <a:gridCol w="8877300"/>
              </a:tblGrid>
              <a:tr h="309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500" u="none" cap="none" strike="noStrike"/>
                        <a:t>Пути выбора объекта: </a:t>
                      </a:r>
                      <a:endParaRPr b="1" sz="15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/>
                        <a:t>Особенности</a:t>
                      </a:r>
                      <a:r>
                        <a:rPr lang="ru-RU" sz="1500"/>
                        <a:t> выбора:</a:t>
                      </a:r>
                      <a:endParaRPr sz="1500"/>
                    </a:p>
                  </a:txBody>
                  <a:tcPr marT="45725" marB="45725" marR="91450" marL="91450"/>
                </a:tc>
              </a:tr>
              <a:tr h="423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Любишь по нарцистическому типу: 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а) то, что сам из себя представляешь (самого себя), 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b) лицо, бывшее частью самого себя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c) то, чем прежде был, 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d) то, чем хотел бы быть</a:t>
                      </a:r>
                      <a:endParaRPr b="1" sz="15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b="0" lang="ru-RU" sz="1500"/>
                        <a:t>Развитие либидо претерпело некоторое </a:t>
                      </a:r>
                      <a:r>
                        <a:rPr b="1" lang="ru-RU" sz="1500"/>
                        <a:t>нарушение</a:t>
                      </a:r>
                      <a:r>
                        <a:rPr b="0" lang="ru-RU" sz="1500"/>
                        <a:t> </a:t>
                      </a:r>
                      <a:r>
                        <a:rPr lang="ru-RU" sz="1500"/>
                        <a:t>(наблюдает у извращенных и гомосексуальных лиц). 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lang="ru-RU" sz="1500"/>
                        <a:t>Характерен</a:t>
                      </a:r>
                      <a:r>
                        <a:rPr lang="ru-RU" sz="1500"/>
                        <a:t> для </a:t>
                      </a:r>
                      <a:r>
                        <a:rPr b="1" lang="ru-RU" sz="1500"/>
                        <a:t>женщин</a:t>
                      </a:r>
                      <a:r>
                        <a:rPr lang="ru-RU" sz="1500"/>
                        <a:t>.</a:t>
                      </a:r>
                      <a:endParaRPr sz="15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b="0" lang="ru-RU" sz="1500"/>
                        <a:t>Любят самих себя с той же интенсивностью, с какой их любит мужчина</a:t>
                      </a:r>
                      <a:r>
                        <a:rPr lang="ru-RU" sz="1500"/>
                        <a:t>. </a:t>
                      </a:r>
                      <a:r>
                        <a:rPr b="1" lang="ru-RU" sz="1500"/>
                        <a:t>У них нет потребности любить, а есть потребность быть любимой. </a:t>
                      </a:r>
                      <a:r>
                        <a:rPr lang="ru-RU" sz="1500"/>
                        <a:t>Такие женщины больше всего привлекают мужчин по эстетическим мотивам и вследствие интересной психологической констелляции – нарцизм какого-нибудь лица привлекает людей другого типа, которые отказались от переживания своего нарцизма в полном объеме и стремятся к любви к объекту. </a:t>
                      </a:r>
                      <a:endParaRPr sz="15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lang="ru-RU" sz="1500"/>
                        <a:t>Оборотная сторона медали – несовпадение типов выбора объекта (неудовлетворенность влюбленного мужчины, его сомнения в любви женщины, жалобы на загадочность ее существа). 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b="1" lang="ru-RU" sz="1500"/>
                        <a:t>Более поздний объект любви избирается не по прообразу матери, а по их собственному</a:t>
                      </a:r>
                      <a:r>
                        <a:rPr lang="ru-RU" sz="1500"/>
                        <a:t>. В объекте любви они ищут самих себя,</a:t>
                      </a:r>
                      <a:r>
                        <a:rPr lang="ru-RU" sz="1500"/>
                        <a:t> это </a:t>
                      </a:r>
                      <a:r>
                        <a:rPr lang="ru-RU" sz="1500"/>
                        <a:t>попытка построить отношения с тем, кого называют собой. </a:t>
                      </a:r>
                      <a:r>
                        <a:rPr b="1" lang="ru-RU" sz="1500"/>
                        <a:t>(а)</a:t>
                      </a:r>
                      <a:endParaRPr b="0" sz="15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b="0" lang="ru-RU" sz="1500"/>
                        <a:t>И для нарцистических женщин существует </a:t>
                      </a:r>
                      <a:r>
                        <a:rPr b="1" lang="ru-RU" sz="1500"/>
                        <a:t>путь, ведущий их к настоящей любви к объекту </a:t>
                      </a:r>
                      <a:r>
                        <a:rPr b="0" lang="ru-RU" sz="1500"/>
                        <a:t>– через рождение ребенка – часть собственного тела в виде постороннего объекта, исходя из нарцизма. </a:t>
                      </a:r>
                      <a:r>
                        <a:rPr b="1" lang="ru-RU" sz="1500"/>
                        <a:t>(b)</a:t>
                      </a:r>
                      <a:endParaRPr b="0" sz="15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b="0" lang="ru-RU" sz="1500"/>
                        <a:t>Другие женщины этого типа решают этот вопрос (т.е. переход от вторичного нарцизма к любви к объекту) по-другому – через </a:t>
                      </a:r>
                      <a:r>
                        <a:rPr b="1" lang="ru-RU" sz="1500"/>
                        <a:t>влечение к определенному мужскому идеалу</a:t>
                      </a:r>
                      <a:r>
                        <a:rPr b="0" lang="ru-RU" sz="1500"/>
                        <a:t>, я</a:t>
                      </a:r>
                      <a:r>
                        <a:rPr lang="ru-RU" sz="1500"/>
                        <a:t>вляющемуся в сущности продолжением того мальчишеского существа, каким они были. </a:t>
                      </a:r>
                      <a:r>
                        <a:rPr b="1" lang="ru-RU" sz="1500"/>
                        <a:t>(c) </a:t>
                      </a:r>
                      <a:endParaRPr sz="1500"/>
                    </a:p>
                  </a:txBody>
                  <a:tcPr marT="45725" marB="45725" marR="91450" marL="91450"/>
                </a:tc>
              </a:tr>
              <a:tr h="1426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Любишь по опорному типу: 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а) вскармливающую женщину, </a:t>
                      </a:r>
                      <a:endParaRPr b="1" sz="15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ru-RU" sz="1500"/>
                        <a:t>b) защищающего мужчину и весь ряд приходящих им на смену лиц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Char char="•"/>
                      </a:pPr>
                      <a:r>
                        <a:rPr lang="ru-RU" sz="1500"/>
                        <a:t>Любовь к объекту </a:t>
                      </a:r>
                      <a:r>
                        <a:rPr b="0" lang="ru-RU" sz="1500"/>
                        <a:t>по опорному типу характерна для </a:t>
                      </a:r>
                      <a:r>
                        <a:rPr b="1" lang="ru-RU" sz="1500"/>
                        <a:t>мужчин</a:t>
                      </a:r>
                      <a:r>
                        <a:rPr b="0" lang="ru-RU" sz="1500"/>
                        <a:t>. Строится </a:t>
                      </a:r>
                      <a:r>
                        <a:rPr lang="ru-RU" sz="1500"/>
                        <a:t>по типу</a:t>
                      </a:r>
                      <a:r>
                        <a:rPr lang="ru-RU" sz="1500"/>
                        <a:t> </a:t>
                      </a:r>
                      <a:r>
                        <a:rPr b="1" lang="ru-RU" sz="1500"/>
                        <a:t>привязанности/к питающему объекту</a:t>
                      </a:r>
                      <a:r>
                        <a:rPr lang="ru-RU" sz="1500"/>
                        <a:t>. </a:t>
                      </a:r>
                      <a:r>
                        <a:rPr lang="ru-RU" sz="1500"/>
                        <a:t>В ней проявляется </a:t>
                      </a:r>
                      <a:r>
                        <a:rPr b="1" lang="ru-RU" sz="1500"/>
                        <a:t>сексуальная переоценка объекта </a:t>
                      </a:r>
                      <a:r>
                        <a:rPr lang="ru-RU" sz="1500"/>
                        <a:t>как результат первоначального нарцизма ребенка и выражает перенесение этого нарцизма на сексуальный объект. Сексуальная переоценка делает возможным появление состояния влюбленности (как невротическая навязчивость) как следствие </a:t>
                      </a:r>
                      <a:r>
                        <a:rPr b="1" lang="ru-RU" sz="1500"/>
                        <a:t>отнятия либидо у Я в пользу объект</a:t>
                      </a:r>
                      <a:r>
                        <a:rPr lang="ru-RU" sz="1500"/>
                        <a:t>а. 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8" name="Google Shape;15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9" name="Google Shape;1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"/>
          <p:cNvSpPr txBox="1"/>
          <p:nvPr>
            <p:ph idx="1" type="body"/>
          </p:nvPr>
        </p:nvSpPr>
        <p:spPr>
          <a:xfrm>
            <a:off x="838200" y="304800"/>
            <a:ext cx="10515600" cy="5872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Фройд делает вывод о том, что: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ru-RU" sz="2000"/>
              <a:t>Нарцизм составляет определенную стадию развития либидо.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ru-RU" sz="2000"/>
              <a:t>Каждому человеку открыты оба пути выбора объекта и предпочтение может быть отдано тому или другому.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ru-RU" sz="2000"/>
              <a:t>Первоначально человек имеет два сексуальных объекта: самого себя и воспитывающую его женщину, и при этом допускает у каждого человека первичный нарцизм, который иногда может занять доминирующее положение при (вторичном) выборе объекта.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ru-RU" sz="2000"/>
              <a:t>Как правило мужчины и женщины выбирают объект по-разному.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ru-RU" sz="2000"/>
              <a:t>В хорошем отношении нежных родителей к их детям можно увидеть возрождение собственного давно оставленного нарцизма.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65" name="Google Shape;16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66" name="Google Shape;1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f0f2c111d_0_0"/>
          <p:cNvSpPr txBox="1"/>
          <p:nvPr>
            <p:ph type="ctrTitle"/>
          </p:nvPr>
        </p:nvSpPr>
        <p:spPr>
          <a:xfrm>
            <a:off x="-566950" y="91430"/>
            <a:ext cx="8772300" cy="1262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/>
              <a:t>Автор презенації: 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/>
              <a:t>Євгенія Савченко</a:t>
            </a:r>
            <a:endParaRPr sz="3600"/>
          </a:p>
        </p:txBody>
      </p:sp>
      <p:sp>
        <p:nvSpPr>
          <p:cNvPr id="97" name="Google Shape;97;g6f0f2c111d_0_0"/>
          <p:cNvSpPr txBox="1"/>
          <p:nvPr>
            <p:ph idx="1" type="subTitle"/>
          </p:nvPr>
        </p:nvSpPr>
        <p:spPr>
          <a:xfrm>
            <a:off x="2142800" y="1607225"/>
            <a:ext cx="3179100" cy="420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●"/>
            </a:pPr>
            <a:r>
              <a:rPr lang="ru-RU" sz="18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Студентка Львівського психоаналітичного інституту ментального здоров‘я (2019-2022)</a:t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●"/>
            </a:pPr>
            <a:r>
              <a:rPr lang="ru-RU" sz="18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Сертифікований CHRP (Associate level), Chartered Institute for Personnel Development, UK (з 2014 року)</a:t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●"/>
            </a:pPr>
            <a:r>
              <a:rPr lang="ru-RU" sz="18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Сертифікований коуч (з 2009 року)</a:t>
            </a:r>
            <a:endParaRPr sz="1800"/>
          </a:p>
        </p:txBody>
      </p:sp>
      <p:pic>
        <p:nvPicPr>
          <p:cNvPr id="98" name="Google Shape;98;g6f0f2c111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5700" y="474825"/>
            <a:ext cx="3633298" cy="544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662609" y="457200"/>
            <a:ext cx="10691191" cy="5719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ru-RU" sz="2200"/>
              <a:t>Фройд говорит о том, что: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анализ </a:t>
            </a:r>
            <a:r>
              <a:rPr b="1" lang="ru-RU" sz="2200"/>
              <a:t>парафрений</a:t>
            </a:r>
            <a:r>
              <a:rPr lang="ru-RU" sz="2200"/>
              <a:t>* является основным подходом к изучению нарцизма,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изучение </a:t>
            </a:r>
            <a:r>
              <a:rPr b="1" lang="ru-RU" sz="2200"/>
              <a:t>паранойи</a:t>
            </a:r>
            <a:r>
              <a:rPr lang="ru-RU" sz="2200"/>
              <a:t> позволит понять психологию Я,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и также есть и </a:t>
            </a:r>
            <a:r>
              <a:rPr b="1" lang="ru-RU" sz="2200"/>
              <a:t>другие пути</a:t>
            </a:r>
            <a:r>
              <a:rPr lang="ru-RU" sz="2200"/>
              <a:t>, ведущие к более близкому знакомству с нарцизмом, а именно: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AutoNum type="alphaLcPeriod"/>
            </a:pPr>
            <a:r>
              <a:rPr b="1" lang="ru-RU" sz="2200">
                <a:solidFill>
                  <a:srgbClr val="FF0000"/>
                </a:solidFill>
              </a:rPr>
              <a:t>изучение психологии больного органической болезнью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AutoNum type="alphaLcPeriod"/>
            </a:pPr>
            <a:r>
              <a:rPr b="1" lang="ru-RU" sz="2200">
                <a:solidFill>
                  <a:srgbClr val="FF0000"/>
                </a:solidFill>
              </a:rPr>
              <a:t>психология ипохондрии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Calibri"/>
              <a:buAutoNum type="alphaLcPeriod"/>
            </a:pPr>
            <a:r>
              <a:rPr b="1" lang="ru-RU" sz="2200">
                <a:solidFill>
                  <a:srgbClr val="FF0000"/>
                </a:solidFill>
              </a:rPr>
              <a:t>психология проявлений любовного чувства у обоих полов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i="1" lang="ru-RU" sz="2200"/>
              <a:t>По Крепелину </a:t>
            </a:r>
            <a:r>
              <a:rPr b="1" i="1" lang="ru-RU" sz="2200"/>
              <a:t>парафрения</a:t>
            </a:r>
            <a:r>
              <a:rPr i="1" lang="ru-RU" sz="2200"/>
              <a:t>* - это группа состояний, промежуточных между паранойей и параноидной шизофренией. </a:t>
            </a:r>
            <a:endParaRPr/>
          </a:p>
        </p:txBody>
      </p:sp>
      <p:sp>
        <p:nvSpPr>
          <p:cNvPr id="104" name="Google Shape;10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5" name="Google Shape;10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Изучение психологии больного органической болезнью</a:t>
            </a:r>
            <a:endParaRPr/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Человек, мучимый органической болью и неприятными ощущениями, </a:t>
            </a:r>
            <a:r>
              <a:rPr b="1" lang="ru-RU" sz="2200"/>
              <a:t>теряет интерес к объектам внешнего мира</a:t>
            </a:r>
            <a:endParaRPr i="1" sz="2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Также, </a:t>
            </a:r>
            <a:r>
              <a:rPr b="1" lang="ru-RU" sz="2200"/>
              <a:t>пропадает и либидинозный интерес</a:t>
            </a:r>
            <a:r>
              <a:rPr lang="ru-RU" sz="2200"/>
              <a:t> – больной сосредоточивает свое либидо на своем Я, отнимая его у объектов с тем, чтобы по выздоровлении вернуть его им. </a:t>
            </a:r>
            <a:r>
              <a:rPr b="1" lang="ru-RU" sz="2200"/>
              <a:t>Либидо и интересы Я испытывают при этом одну и ту же участь и тогда они снова неотделимы друг от друга.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Вследствие телесных заболеваний самый сильный любовный порыв сменяется полным равнодушием.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Эгоизм больных берет верх над всеми без исключения интересами.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И состояние сна (как и болезни) связано с нарцистическим возвратом либидо к самому себе или точнее говоря к единственному желанию спать. </a:t>
            </a:r>
            <a:endParaRPr sz="2200"/>
          </a:p>
        </p:txBody>
      </p:sp>
      <p:sp>
        <p:nvSpPr>
          <p:cNvPr id="112" name="Google Shape;11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  <p:sp>
        <p:nvSpPr>
          <p:cNvPr id="113" name="Google Shape;11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Психология ипохондрии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838200" y="1409075"/>
            <a:ext cx="10515600" cy="4767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Ипохондрия</a:t>
            </a:r>
            <a:r>
              <a:rPr lang="ru-RU" sz="2000"/>
              <a:t> (как и органическая болезнь) выражается в мучительных болезненных физических ощущениях и </a:t>
            </a:r>
            <a:r>
              <a:rPr b="1" lang="ru-RU" sz="2000"/>
              <a:t>влияет на распределение либидо так же, как физическое заболевание.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/>
              <a:t>У ипохондрика </a:t>
            </a:r>
            <a:r>
              <a:rPr b="1" lang="ru-RU" sz="2000"/>
              <a:t>исчезает интерес и либидо по отношению к объектам внешнего мира</a:t>
            </a:r>
            <a:r>
              <a:rPr lang="ru-RU" sz="2000"/>
              <a:t> и оба </a:t>
            </a:r>
            <a:r>
              <a:rPr b="1" lang="ru-RU" sz="2000"/>
              <a:t>концентрируются</a:t>
            </a:r>
            <a:r>
              <a:rPr lang="ru-RU" sz="2000"/>
              <a:t> на занимающем его внимание </a:t>
            </a:r>
            <a:r>
              <a:rPr b="1" lang="ru-RU" sz="2000"/>
              <a:t>органе</a:t>
            </a:r>
            <a:r>
              <a:rPr lang="ru-RU" sz="2000"/>
              <a:t>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Одно различие</a:t>
            </a:r>
            <a:r>
              <a:rPr lang="ru-RU" sz="2000"/>
              <a:t>: при органической болезни мучительные ощущения являются следствием физических изменений, которые можно объективно доказать. При ипохондрии этого нет.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Хотя</a:t>
            </a:r>
            <a:r>
              <a:rPr lang="ru-RU" sz="2000"/>
              <a:t>, возможно, некоторые изменения в органах при ипохондрии все же имеются!?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/>
              <a:t>В чем они могли бы состоять?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/>
              <a:t>При других неврозах имеются физические ощущения неприятного характера, сходные с ипохондрическими. Фрейд относит ипохондрию к неврастении и неврозу страха. И допускает, что и при других неврозах также развивается некоторая доля ипохондрии. Лучше всего это можно наблюдать при неврозе страха и при развившейся на его почве истерии. </a:t>
            </a:r>
            <a:endParaRPr/>
          </a:p>
        </p:txBody>
      </p:sp>
      <p:sp>
        <p:nvSpPr>
          <p:cNvPr id="120" name="Google Shape;120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  <p:sp>
        <p:nvSpPr>
          <p:cNvPr id="121" name="Google Shape;121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>
            <p:ph idx="1" type="body"/>
          </p:nvPr>
        </p:nvSpPr>
        <p:spPr>
          <a:xfrm>
            <a:off x="838200" y="368300"/>
            <a:ext cx="10515600" cy="5808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/>
              <a:t>Фройд предлагает нам решиться видеть в эрогенности общее свойство всех органов тела и тогда можно будет говорить о повышении или понижении этой эрогенности в том или другом месте организма. </a:t>
            </a:r>
            <a:r>
              <a:rPr b="1" lang="ru-RU" sz="2000"/>
              <a:t>Параллельно с каждым таким изменением эрогенности в органах могла бы изменяться концентрация либидо на Я.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ru-RU" sz="2000"/>
              <a:t>Возможно, ипохондрия может иметь на распределение либидо такое же влияние, какое имеет органическое заболевание какого-нибудь органа.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/>
              <a:t>Фройд предполагает, что ипохондрия относится к парафрении также, как другие актуальные неврозы относятся к истерии и неврозу навязчивости, т.е. зависят в такой же степени от Я-либидо как те от Объект-либидо. А ипохондрический страх связан с Я-либидо как невротический страх - с Объект-либидо.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/>
              <a:t>Механизм заболевания и симптомо-обзазования при «неврозах перенесения</a:t>
            </a:r>
            <a:r>
              <a:rPr b="1" lang="ru-RU" sz="2000"/>
              <a:t>*</a:t>
            </a:r>
            <a:r>
              <a:rPr lang="ru-RU" sz="2000"/>
              <a:t>» (т.е. процесс развития от интроверзии к депрессии) нужно связывать с накоплением и застоем либидо объектов. А накопление и застой Я-либидо связан с феноменами ипохондрии и парафрении.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i="1" lang="ru-RU" sz="1600"/>
              <a:t>* - общее обозначение трех форм неврозов: истерии страха, истерии конверсионной и невроза навязчивости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28" name="Google Shape;1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9" name="Google Shape;12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/>
          <p:nvPr>
            <p:ph idx="1" type="body"/>
          </p:nvPr>
        </p:nvSpPr>
        <p:spPr>
          <a:xfrm>
            <a:off x="838200" y="899410"/>
            <a:ext cx="10515600" cy="5277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i="1" lang="ru-RU" sz="2200"/>
              <a:t>Откуда берется психологическая необходимость переступить границы нарцизма и сосредоточить свое либидо на объектах?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b="1" i="1" lang="ru-RU" sz="2200"/>
              <a:t>Необходимость наступает когда концентрация либидо на Я переходит определенную границу.</a:t>
            </a:r>
            <a:r>
              <a:rPr b="1" lang="ru-RU" sz="2200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Сильный эгоизм защищает от болезни, но в конце концов нужно начать любить для того, чтобы не заболеть. И остается только заболеть когда лишаешься возможности любить.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ru-RU" sz="2200"/>
              <a:t>Мы должны творить, чтобы быть здоровыми. Вопрос о способности к объектной любви  (как противоположности любви к себе) во всей его полноте является центральным  в отношении психического здоровья.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</p:txBody>
      </p:sp>
      <p:sp>
        <p:nvSpPr>
          <p:cNvPr id="135" name="Google Shape;1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6" name="Google Shape;136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>
            <p:ph type="title"/>
          </p:nvPr>
        </p:nvSpPr>
        <p:spPr>
          <a:xfrm>
            <a:off x="838200" y="365126"/>
            <a:ext cx="10515600" cy="8041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Механизм парафрении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2" name="Google Shape;142;p7"/>
          <p:cNvSpPr txBox="1"/>
          <p:nvPr>
            <p:ph idx="1" type="body"/>
          </p:nvPr>
        </p:nvSpPr>
        <p:spPr>
          <a:xfrm>
            <a:off x="838200" y="1169234"/>
            <a:ext cx="10515600" cy="50077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Различия между нарцистическими заболеваниями (парафрения, паранойя) и неврозами перенесения Фрейд видит в том, что либидо не останавливается на объектах фантазии, а возвращается к Я. Бред величия в таком случае соответствует психическому преодолению этих масс либидо, т.е. интроверзии в область фантазии при «неврозах перенесения».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Несостоятельность этой психической деятельности (бреда) ведет к развитию ипохондрии при парафрении, аналогичной страху при «неврозах перенесения». Этот страх может смениться дальнейшими продуктами психической переработки в виде конверсий, «реактивных образований», защитных мер (фобий).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При парафрении вместо всех этих процессов наступает попытка к самоизлечению, которая и вызывает все наблюдаемые явления болезни.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/>
              <a:t>Часто парафрения влечет за собой лишь частичный уход либидо от объектов. </a:t>
            </a:r>
            <a:endParaRPr/>
          </a:p>
        </p:txBody>
      </p:sp>
      <p:sp>
        <p:nvSpPr>
          <p:cNvPr id="143" name="Google Shape;1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  <p:sp>
        <p:nvSpPr>
          <p:cNvPr id="144" name="Google Shape;1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Психология проявлений любовного чувства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50" name="Google Shape;150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При выборе своих сексуальных объектов ребенок (и юноша) исходит из своих переживаний, связанных с удовлетворением основных потребностей влечений Я </a:t>
            </a:r>
            <a:r>
              <a:rPr b="1" lang="ru-RU" sz="2200"/>
              <a:t>(Я-либидо вначале оказывается покрытым либидо-объектом).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ru-RU" sz="2200"/>
              <a:t>Первые аутоэротические сексуальные удовлетворения переживаются в связи с важными для жизни, </a:t>
            </a:r>
            <a:r>
              <a:rPr b="1" lang="ru-RU" sz="2200"/>
              <a:t>служащими самосохранению функциями</a:t>
            </a:r>
            <a:r>
              <a:rPr lang="ru-RU" sz="2200"/>
              <a:t>. Сексуальные влечения вначале присоединяются к удовлетворению влечения Я и лишь позже приобретают независимую от последних самостоятельность. Это присоединение проявляется и в том, что </a:t>
            </a:r>
            <a:r>
              <a:rPr b="1" lang="ru-RU" sz="2200"/>
              <a:t>лица, ухаживающие за ребенком, становятся его первыми сексуальными объектами. </a:t>
            </a:r>
            <a:endParaRPr/>
          </a:p>
        </p:txBody>
      </p:sp>
      <p:sp>
        <p:nvSpPr>
          <p:cNvPr id="151" name="Google Shape;15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"О нарцизме"</a:t>
            </a:r>
            <a:endParaRPr/>
          </a:p>
        </p:txBody>
      </p:sp>
      <p:sp>
        <p:nvSpPr>
          <p:cNvPr id="152" name="Google Shape;15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2019-07-01T17:40:06Z</dcterms:created>
  <dc:creator>Microsoft Office User</dc:creator>
</cp:coreProperties>
</file>