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g1JmYWTrqjTRaRraJWcwGC/B3K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7.xml"/><Relationship Id="rId22" Type="http://schemas.openxmlformats.org/officeDocument/2006/relationships/font" Target="fonts/Lato-boldItalic.fntdata"/><Relationship Id="rId10" Type="http://schemas.openxmlformats.org/officeDocument/2006/relationships/slide" Target="slides/slide6.xml"/><Relationship Id="rId21" Type="http://schemas.openxmlformats.org/officeDocument/2006/relationships/font" Target="fonts/La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Lat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jpg"/><Relationship Id="rId4" Type="http://schemas.openxmlformats.org/officeDocument/2006/relationships/hyperlink" Target="https://ru.wikipedia.org/wiki/%D0%91%D0%B5%D1%80%D0%BD%D0%B8%D0%BD%D0%B8,_%D0%94%D0%B6%D0%BE%D0%B2%D0%B0%D0%BD%D0%BD%D0%B8_%D0%9B%D0%BE%D1%80%D0%B5%D0%BD%D1%86%D0%BE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hyperlink" Target="http://www.bbc.com/future/story/20141125-do-dreams-occur-in-slow-motion" TargetMode="External"/><Relationship Id="rId5" Type="http://schemas.openxmlformats.org/officeDocument/2006/relationships/hyperlink" Target="http://www.newscientist.com/article/mg21729021.500-sleep-and-dreaming-where-do-our-minds-go-at-night.html?full=true#.VOsPhhDtsm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995654" y="2636272"/>
            <a:ext cx="8915400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ru-RU">
                <a:solidFill>
                  <a:schemeClr val="dk1"/>
                </a:solidFill>
              </a:rPr>
              <a:t>З. Фрейд</a:t>
            </a:r>
            <a:br>
              <a:rPr lang="ru-RU">
                <a:solidFill>
                  <a:schemeClr val="dk1"/>
                </a:solidFill>
              </a:rPr>
            </a:br>
            <a:r>
              <a:rPr lang="ru-RU">
                <a:solidFill>
                  <a:schemeClr val="dk1"/>
                </a:solidFill>
              </a:rPr>
              <a:t>О сновидени</a:t>
            </a:r>
            <a:r>
              <a:rPr lang="ru-RU"/>
              <a:t>и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2342679" y="5864380"/>
            <a:ext cx="8915400" cy="5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None/>
            </a:pPr>
            <a:r>
              <a:rPr b="1" lang="ru-RU" sz="2600">
                <a:solidFill>
                  <a:srgbClr val="FF0000"/>
                </a:solidFill>
              </a:rPr>
              <a:t>Автор презентації: Катерина Безверха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995654" y="647870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b="1" i="0" lang="ru-RU" sz="2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Львівський психоаналітичний інститут ментального здоров’я</a:t>
            </a:r>
            <a:endParaRPr sz="2200"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b="1" i="0" lang="ru-RU" sz="2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Проект «Читали Фройда – зібрали колекцію»</a:t>
            </a:r>
            <a:endParaRPr sz="2200"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b="1" i="0" lang="ru-RU" sz="2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sz="2200"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"/>
          <p:cNvSpPr txBox="1"/>
          <p:nvPr/>
        </p:nvSpPr>
        <p:spPr>
          <a:xfrm>
            <a:off x="104171" y="114886"/>
            <a:ext cx="73707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VIII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"/>
          <p:cNvSpPr/>
          <p:nvPr/>
        </p:nvSpPr>
        <p:spPr>
          <a:xfrm>
            <a:off x="5203317" y="1179034"/>
            <a:ext cx="60960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Еще одним ярчайшим живописцем, который запечатлел мрачные образы, являвшиеся ему на фоне устрашающих галлюцинаторных переживаний, был испанский художник Франсиско Гойя. Созданная им в период болезни серия гравюр «Капричос» оставляет неизгладимое впечатление от изображенного, приоткрывая дверь в потайные уголки сознания Гойи. Название одной из гравюр, ставшее известным афоризмом, указывает на источник художественных образов этой серии: «Сон разума рождает чудовищ».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 фантастические существа и сюжеты, которые начал изображать Гойя, зачастую вообще не поддаются интерпретации, находясь на грани художественного реализма и ирреального восприятия действительности человеком в состоянии измененного сознания. </a:t>
            </a:r>
            <a:r>
              <a:rPr b="0" i="0" lang="ru-RU" sz="1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4" name="Google Shape;18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7304" y="1381213"/>
            <a:ext cx="2805649" cy="4119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"/>
          <p:cNvSpPr txBox="1"/>
          <p:nvPr/>
        </p:nvSpPr>
        <p:spPr>
          <a:xfrm>
            <a:off x="104171" y="114886"/>
            <a:ext cx="73707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IХ</a:t>
            </a:r>
            <a:endParaRPr/>
          </a:p>
        </p:txBody>
      </p:sp>
      <p:pic>
        <p:nvPicPr>
          <p:cNvPr id="190" name="Google Shape;19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1248" y="1240917"/>
            <a:ext cx="5892546" cy="4555992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1"/>
          <p:cNvSpPr txBox="1"/>
          <p:nvPr/>
        </p:nvSpPr>
        <p:spPr>
          <a:xfrm>
            <a:off x="7772400" y="1419225"/>
            <a:ext cx="363855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рода сновидений:</a:t>
            </a:r>
            <a:endParaRPr/>
          </a:p>
        </p:txBody>
      </p:sp>
      <p:sp>
        <p:nvSpPr>
          <p:cNvPr id="192" name="Google Shape;192;p11"/>
          <p:cNvSpPr txBox="1"/>
          <p:nvPr/>
        </p:nvSpPr>
        <p:spPr>
          <a:xfrm>
            <a:off x="7872412" y="2571750"/>
            <a:ext cx="3438525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вытесненное желание в незамаскированном виде;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Вытесненное желание в замаскированном виде;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Вытесненное желание, но без/или с недостаточной их маскировкой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"/>
          <p:cNvSpPr txBox="1"/>
          <p:nvPr/>
        </p:nvSpPr>
        <p:spPr>
          <a:xfrm>
            <a:off x="104171" y="114886"/>
            <a:ext cx="73707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</a:t>
            </a:r>
            <a:endParaRPr/>
          </a:p>
        </p:txBody>
      </p:sp>
      <p:pic>
        <p:nvPicPr>
          <p:cNvPr id="198" name="Google Shape;19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5067" y="544068"/>
            <a:ext cx="10217195" cy="57287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177" y="668884"/>
            <a:ext cx="4568837" cy="576419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13"/>
          <p:cNvSpPr/>
          <p:nvPr/>
        </p:nvSpPr>
        <p:spPr>
          <a:xfrm>
            <a:off x="5629155" y="668884"/>
            <a:ext cx="60960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Сон, вызванный полётом пчелы вокруг граната, за секунду до пробуждения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Сальвадор Дали</a:t>
            </a:r>
            <a:endParaRPr/>
          </a:p>
        </p:txBody>
      </p:sp>
      <p:sp>
        <p:nvSpPr>
          <p:cNvPr id="205" name="Google Shape;205;p13"/>
          <p:cNvSpPr/>
          <p:nvPr/>
        </p:nvSpPr>
        <p:spPr>
          <a:xfrm>
            <a:off x="5629155" y="2426102"/>
            <a:ext cx="609600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«Целью было впервые изобразить открытый Фрейдом тип долгого связного сна, вызванного мгновенным воздействием, от которого и происходит пробуждение. Подобно тому как падение иглы на шею спящего одновременно вызывает его пробуждение и длинный сон, кончающийся гильотиной, жужжанье пчелы вызывает здесь укус жалом, который разбудит Галу. Вся жизнетворящая биология возникает из лопнувшего граната. Слон </a:t>
            </a:r>
            <a:r>
              <a:rPr b="0" i="0" lang="ru-RU" sz="1800" u="sng" strike="noStrike">
                <a:solidFill>
                  <a:srgbClr val="0B008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Бернини</a:t>
            </a:r>
            <a:r>
              <a:rPr b="0" i="0" lang="ru-RU" sz="18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 на заднем плане несет на себе обелиск и атрибуты папы», - писал о картине Дали.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4"/>
          <p:cNvSpPr txBox="1"/>
          <p:nvPr/>
        </p:nvSpPr>
        <p:spPr>
          <a:xfrm>
            <a:off x="104172" y="114886"/>
            <a:ext cx="638778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XII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4"/>
          <p:cNvSpPr txBox="1"/>
          <p:nvPr/>
        </p:nvSpPr>
        <p:spPr>
          <a:xfrm>
            <a:off x="1981200" y="24384"/>
            <a:ext cx="8296275" cy="6863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Задача толкования сновидения</a:t>
            </a: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замещение сновидения скрытыми его мыслями,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 есть, распутывание того, что соткано работой сновидения. </a:t>
            </a:r>
            <a:endParaRPr/>
          </a:p>
        </p:txBody>
      </p:sp>
      <p:pic>
        <p:nvPicPr>
          <p:cNvPr id="213" name="Google Shape;21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8949" y="1971675"/>
            <a:ext cx="6214531" cy="3495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ctrTitle"/>
          </p:nvPr>
        </p:nvSpPr>
        <p:spPr>
          <a:xfrm>
            <a:off x="3907971" y="391885"/>
            <a:ext cx="4376057" cy="8973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ru-RU" sz="5400"/>
              <a:t>О Сновидении</a:t>
            </a:r>
            <a:endParaRPr/>
          </a:p>
        </p:txBody>
      </p:sp>
      <p:sp>
        <p:nvSpPr>
          <p:cNvPr id="97" name="Google Shape;97;p2"/>
          <p:cNvSpPr txBox="1"/>
          <p:nvPr>
            <p:ph idx="1" type="subTitle"/>
          </p:nvPr>
        </p:nvSpPr>
        <p:spPr>
          <a:xfrm>
            <a:off x="1523998" y="545261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/>
              <a:t>Сон дает возможность найти скрытые от сознания пути, связывающие болезненные идеи с остальным содержанием сознания</a:t>
            </a:r>
            <a:endParaRPr/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877" y="1866647"/>
            <a:ext cx="5656183" cy="318160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6010275" y="1795454"/>
            <a:ext cx="6096000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Страна Чудес полна персонажей, которые легко меняют форму - например, гротескная герцогиня и ее младенец.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 Алиса держит малыша на руках, его нос становится более вздернутым, а глаза сближаются, и он начинает хрюкать. Прежде чем Алиса осознает, что случится, ребенок превращается в свинью. Позже Алиса знакомится с Чеширским котом, чья улыбка странным образом остается, даже когда сам кот исчезает.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Предметы в наших снах часто обретают причудливые метаморфозы. Писателю удалось тонко подметить особенности наших снов, в частности странное </a:t>
            </a:r>
            <a:r>
              <a:rPr b="1" lang="ru-RU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ощущение времени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во сне.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Неврологи объясняют эти явления тем, что во время сна мозг обрабатывает информацию - объединяет воспоминания, создает связи между различными событиями, чтобы построить целостную историю нашей жизни. Когда в памяти сразу возникают образы, например ребенка и свиньи, мозг может </a:t>
            </a:r>
            <a:r>
              <a:rPr b="1" lang="ru-RU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объединить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их в сюрреалистическую картинку.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5405379" y="968181"/>
            <a:ext cx="618088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анализировать во сне?</a:t>
            </a:r>
            <a:endParaRPr/>
          </a:p>
        </p:txBody>
      </p:sp>
      <p:pic>
        <p:nvPicPr>
          <p:cNvPr id="106" name="Google Shape;10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092" y="968181"/>
            <a:ext cx="4347379" cy="5632232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"/>
          <p:cNvSpPr/>
          <p:nvPr/>
        </p:nvSpPr>
        <p:spPr>
          <a:xfrm>
            <a:off x="692329" y="598849"/>
            <a:ext cx="403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«Сон приближается» Сальвадор Дали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5405379" y="2337747"/>
            <a:ext cx="6412373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Зависимость от внешних раздражителей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Странность содержания сновидения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Несовпадения между образами и связанными с ними аффектами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Быстрая смена картин в сновидении и способ их смещения, искажения, и выпадения из памяти</a:t>
            </a:r>
            <a:endParaRPr/>
          </a:p>
        </p:txBody>
      </p:sp>
      <p:sp>
        <p:nvSpPr>
          <p:cNvPr id="109" name="Google Shape;109;p3"/>
          <p:cNvSpPr txBox="1"/>
          <p:nvPr/>
        </p:nvSpPr>
        <p:spPr>
          <a:xfrm>
            <a:off x="8148578" y="6231081"/>
            <a:ext cx="36691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направления оценки сновидения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8148578" y="6231081"/>
            <a:ext cx="3576576" cy="369332"/>
          </a:xfrm>
          <a:prstGeom prst="rect">
            <a:avLst/>
          </a:prstGeom>
          <a:noFill/>
          <a:ln cap="flat" cmpd="sng" w="5715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2587" y="1843912"/>
            <a:ext cx="6667500" cy="42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/>
          <p:nvPr/>
        </p:nvSpPr>
        <p:spPr>
          <a:xfrm>
            <a:off x="1072587" y="411314"/>
            <a:ext cx="1111941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18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«…окуклившийся монстр, чьи формы и душевная тоска подпёрты одиннадцатью основными костылями… Достаточно хотя бы одной губе отыскать надёжную опору в уголке подушки или мизинцу прильнуть к складке на простыне, как сон вцепится в нас изо всех своих сил. Затем тяжело нависнет ужасающий лбище, опирающийся на мягкую колонну носа…»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1307940" y="6292582"/>
            <a:ext cx="96185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Обращать внимание на Нежелательные, «мешающие мышлению» и отстраненные ассоциации.</a:t>
            </a:r>
            <a:endParaRPr/>
          </a:p>
        </p:txBody>
      </p:sp>
      <p:sp>
        <p:nvSpPr>
          <p:cNvPr id="119" name="Google Shape;119;p4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8032830" y="2754775"/>
            <a:ext cx="995423" cy="370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скрытое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10370916" y="2754775"/>
            <a:ext cx="856527" cy="370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явное</a:t>
            </a:r>
            <a:endParaRPr/>
          </a:p>
        </p:txBody>
      </p:sp>
      <p:sp>
        <p:nvSpPr>
          <p:cNvPr id="122" name="Google Shape;122;p4"/>
          <p:cNvSpPr/>
          <p:nvPr/>
        </p:nvSpPr>
        <p:spPr>
          <a:xfrm>
            <a:off x="9161361" y="2847372"/>
            <a:ext cx="1076446" cy="18519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8669437" y="2418332"/>
            <a:ext cx="2129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сновидения</a:t>
            </a:r>
            <a:endParaRPr/>
          </a:p>
        </p:txBody>
      </p:sp>
      <p:grpSp>
        <p:nvGrpSpPr>
          <p:cNvPr id="124" name="Google Shape;124;p4"/>
          <p:cNvGrpSpPr/>
          <p:nvPr/>
        </p:nvGrpSpPr>
        <p:grpSpPr>
          <a:xfrm>
            <a:off x="8032829" y="4257499"/>
            <a:ext cx="3333509" cy="710423"/>
            <a:chOff x="8032830" y="3461608"/>
            <a:chExt cx="3333509" cy="710423"/>
          </a:xfrm>
        </p:grpSpPr>
        <p:sp>
          <p:nvSpPr>
            <p:cNvPr id="125" name="Google Shape;125;p4"/>
            <p:cNvSpPr txBox="1"/>
            <p:nvPr/>
          </p:nvSpPr>
          <p:spPr>
            <a:xfrm>
              <a:off x="8032830" y="3801641"/>
              <a:ext cx="856527" cy="3703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явное</a:t>
              </a:r>
              <a:endParaRPr/>
            </a:p>
          </p:txBody>
        </p:sp>
        <p:sp>
          <p:nvSpPr>
            <p:cNvPr id="126" name="Google Shape;126;p4"/>
            <p:cNvSpPr txBox="1"/>
            <p:nvPr/>
          </p:nvSpPr>
          <p:spPr>
            <a:xfrm>
              <a:off x="10370916" y="3766917"/>
              <a:ext cx="995423" cy="3703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скрытое</a:t>
              </a: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9161361" y="3894238"/>
              <a:ext cx="1076446" cy="185195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accent1"/>
            </a:solidFill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4"/>
            <p:cNvSpPr txBox="1"/>
            <p:nvPr/>
          </p:nvSpPr>
          <p:spPr>
            <a:xfrm>
              <a:off x="8669437" y="3461608"/>
              <a:ext cx="21297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Работа анализа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7122289" y="530384"/>
            <a:ext cx="4417672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Начало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Режиссер: Кристофер Нолан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 путешествии героев в многослойном мире снов. Герои отправляются в сон во сне, шаг за шагом переходя на новый, еще более сюрреалистичный уровень субъективной реальности. </a:t>
            </a:r>
            <a:endParaRPr/>
          </a:p>
        </p:txBody>
      </p:sp>
      <p:sp>
        <p:nvSpPr>
          <p:cNvPr id="135" name="Google Shape;135;p5"/>
          <p:cNvSpPr/>
          <p:nvPr/>
        </p:nvSpPr>
        <p:spPr>
          <a:xfrm>
            <a:off x="376177" y="668884"/>
            <a:ext cx="4786132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Опасные сны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Режиссер: Аллен Вульф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Главный герой страдает психическим расстройством - во сне парень может делать все, что угодно, а при пробуждении - забывать о своих поступках. </a:t>
            </a:r>
            <a:endParaRPr/>
          </a:p>
        </p:txBody>
      </p:sp>
      <p:sp>
        <p:nvSpPr>
          <p:cNvPr id="136" name="Google Shape;136;p5"/>
          <p:cNvSpPr/>
          <p:nvPr/>
        </p:nvSpPr>
        <p:spPr>
          <a:xfrm>
            <a:off x="494317" y="4442063"/>
            <a:ext cx="8174195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Ванильное небо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Режиссер: Кэмерон Кроу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Сказочная жизнь героя обрывается в один момент - он попадает в страшную аварию и просыпается с изуродованным лицом. Однако вскоре появляется надежда вернуть былое счастье - парень решается на рискованную операцию и вроде как возвращает прежнюю внешность. Однако все не так просто - неожиданно герой просыпается в совершенно иной реальности... И где настоящий мир, а где вселенная воспаленного воображения - уже не разобрать. 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04885" y="0"/>
            <a:ext cx="563687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категории работы сновидения</a:t>
            </a:r>
            <a:endParaRPr/>
          </a:p>
        </p:txBody>
      </p:sp>
      <p:pic>
        <p:nvPicPr>
          <p:cNvPr id="138" name="Google Shape;13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41756" y="4941578"/>
            <a:ext cx="2981377" cy="1678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3520" y="2538096"/>
            <a:ext cx="166116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563920" y="2561709"/>
            <a:ext cx="2173405" cy="122171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3676650" y="2676595"/>
            <a:ext cx="38481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Вполне осмысленные и понятные (присущи детям);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Связные и ясные по смыслу, но странные;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arenR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Лишенные смысла, непонятные.</a:t>
            </a:r>
            <a:endParaRPr/>
          </a:p>
        </p:txBody>
      </p:sp>
      <p:sp>
        <p:nvSpPr>
          <p:cNvPr id="142" name="Google Shape;142;p5"/>
          <p:cNvSpPr/>
          <p:nvPr/>
        </p:nvSpPr>
        <p:spPr>
          <a:xfrm>
            <a:off x="3676650" y="2705239"/>
            <a:ext cx="3848100" cy="1448683"/>
          </a:xfrm>
          <a:prstGeom prst="rect">
            <a:avLst/>
          </a:prstGeom>
          <a:noFill/>
          <a:ln cap="flat" cmpd="sng" w="5715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9298072" y="4153922"/>
            <a:ext cx="27051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Noto Sans Symbols"/>
              <a:buChar char="✔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Зрительные образы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/>
        </p:nvSpPr>
        <p:spPr>
          <a:xfrm>
            <a:off x="4591050" y="238125"/>
            <a:ext cx="31051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Концентрация или </a:t>
            </a: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сгущение</a:t>
            </a:r>
            <a:endParaRPr/>
          </a:p>
        </p:txBody>
      </p:sp>
      <p:sp>
        <p:nvSpPr>
          <p:cNvPr id="149" name="Google Shape;149;p6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200025" y="963990"/>
            <a:ext cx="3701415" cy="5355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Всадник по имени Смерть.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Картина «Всадник по имени Смерть» была написана в 1934 году. Она содержит образы, характерные для произведений Дали, датированных этим же временем. Радуга, прорезающая густые облака, появляется также в «В радуге и призраке» (1932). На переднем плане изображен призрак. Башню на заднем плане также можно встретить в других картинах, таких как «Сон приближается». Дали говорил, что эта башня — сексуальный символ, так как она связана со многими его продолжительными эротическими мечтаниями.</a:t>
            </a:r>
            <a:endParaRPr/>
          </a:p>
        </p:txBody>
      </p:sp>
      <p:pic>
        <p:nvPicPr>
          <p:cNvPr id="151" name="Google Shape;15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1440" y="1882950"/>
            <a:ext cx="2917954" cy="351739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6"/>
          <p:cNvSpPr txBox="1"/>
          <p:nvPr/>
        </p:nvSpPr>
        <p:spPr>
          <a:xfrm>
            <a:off x="8191500" y="739950"/>
            <a:ext cx="34861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Анализ:            или-или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Толкование:          и</a:t>
            </a:r>
            <a:endParaRPr/>
          </a:p>
        </p:txBody>
      </p:sp>
      <p:sp>
        <p:nvSpPr>
          <p:cNvPr id="153" name="Google Shape;153;p6"/>
          <p:cNvSpPr/>
          <p:nvPr/>
        </p:nvSpPr>
        <p:spPr>
          <a:xfrm>
            <a:off x="8191500" y="739950"/>
            <a:ext cx="2457450" cy="646331"/>
          </a:xfrm>
          <a:prstGeom prst="rect">
            <a:avLst/>
          </a:prstGeom>
          <a:noFill/>
          <a:ln cap="flat" cmpd="sng" w="5715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7291387" y="2714625"/>
            <a:ext cx="425767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сновидения </a:t>
            </a: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создает связь, чтобы сделать возможным общее изложение</a:t>
            </a:r>
            <a:endParaRPr/>
          </a:p>
        </p:txBody>
      </p:sp>
      <p:sp>
        <p:nvSpPr>
          <p:cNvPr id="155" name="Google Shape;155;p6"/>
          <p:cNvSpPr txBox="1"/>
          <p:nvPr/>
        </p:nvSpPr>
        <p:spPr>
          <a:xfrm>
            <a:off x="7384255" y="3781425"/>
            <a:ext cx="407193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анализа</a:t>
            </a: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все эти явления имеют какой-то общий Х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7"/>
          <p:cNvSpPr txBox="1"/>
          <p:nvPr/>
        </p:nvSpPr>
        <p:spPr>
          <a:xfrm>
            <a:off x="4591050" y="238125"/>
            <a:ext cx="31051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Смещение</a:t>
            </a: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 сновидении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4151" y="836242"/>
            <a:ext cx="7578947" cy="39663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7"/>
          <p:cNvSpPr txBox="1"/>
          <p:nvPr/>
        </p:nvSpPr>
        <p:spPr>
          <a:xfrm>
            <a:off x="2354151" y="5105400"/>
            <a:ext cx="757894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Сновидения никогда не интересуются тем, что не могло бы привлечь нашего внимания днем,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мелочи, не волнующие днем, не в состоянии преследовать и во сне.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"/>
          <p:cNvSpPr txBox="1"/>
          <p:nvPr/>
        </p:nvSpPr>
        <p:spPr>
          <a:xfrm>
            <a:off x="104172" y="114886"/>
            <a:ext cx="54401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2000" y="1006475"/>
            <a:ext cx="8128000" cy="48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"/>
          <p:cNvSpPr txBox="1"/>
          <p:nvPr/>
        </p:nvSpPr>
        <p:spPr>
          <a:xfrm>
            <a:off x="104171" y="114886"/>
            <a:ext cx="610203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VII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94304" y="1275898"/>
            <a:ext cx="5826133" cy="4765238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9"/>
          <p:cNvSpPr txBox="1"/>
          <p:nvPr/>
        </p:nvSpPr>
        <p:spPr>
          <a:xfrm>
            <a:off x="4913376" y="292673"/>
            <a:ext cx="2365248" cy="376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«Фасад» сновидения</a:t>
            </a:r>
            <a:endParaRPr/>
          </a:p>
        </p:txBody>
      </p:sp>
      <p:sp>
        <p:nvSpPr>
          <p:cNvPr id="177" name="Google Shape;177;p9"/>
          <p:cNvSpPr/>
          <p:nvPr/>
        </p:nvSpPr>
        <p:spPr>
          <a:xfrm>
            <a:off x="4913376" y="6041136"/>
            <a:ext cx="2472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Джадсон Гус «Спящий»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2019-03-25T13:41:47Z</dcterms:created>
  <dc:creator>Atlant</dc:creator>
</cp:coreProperties>
</file>