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embeddedFontLs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jds4xr5Q1xbXr4SNAmjWUuhb1F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6f106dc209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6f106dc209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6f106dc209_0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6f106dc209_0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6f106dc209_0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g6f106dc209_0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6f106dc209_0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Назва та вміст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f106dc209_0_45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2" name="Google Shape;52;g6f106dc209_0_45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l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g6f106dc209_0_45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6f106dc209_0_45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6f106dc209_0_45"/>
          <p:cNvSpPr/>
          <p:nvPr/>
        </p:nvSpPr>
        <p:spPr>
          <a:xfrm flipH="1" rot="10800000">
            <a:off x="-4189" y="7143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6f106dc209_0_45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6f106dc209_0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g6f106dc209_0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6f106dc209_0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g6f106dc209_0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g6f106dc209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6f106dc209_0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6f106dc209_0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g6f106dc209_0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g6f106dc209_0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6f106dc209_0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g6f106dc209_0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6f106dc209_0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g6f106dc209_0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g6f106dc209_0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6f106dc209_0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g6f106dc209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6f106dc209_0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6f106dc209_0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g6f106dc209_0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g6f106dc209_0_3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g6f106dc209_0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6f106dc209_0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g6f106dc209_0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6f106dc209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6f106dc209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6f106dc209_0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ctrTitle"/>
          </p:nvPr>
        </p:nvSpPr>
        <p:spPr>
          <a:xfrm>
            <a:off x="1491191" y="2371229"/>
            <a:ext cx="8915400" cy="263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uk-UA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Зигмунд Фрейд</a:t>
            </a:r>
            <a:br>
              <a:rPr lang="uk-UA" sz="4800">
                <a:latin typeface="Arial"/>
                <a:ea typeface="Arial"/>
                <a:cs typeface="Arial"/>
                <a:sym typeface="Arial"/>
              </a:rPr>
            </a:br>
            <a:r>
              <a:rPr lang="uk-UA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Недовольство культурой</a:t>
            </a:r>
            <a:br>
              <a:rPr lang="uk-UA" sz="4800">
                <a:latin typeface="Arial"/>
                <a:ea typeface="Arial"/>
                <a:cs typeface="Arial"/>
                <a:sym typeface="Arial"/>
              </a:rPr>
            </a:br>
            <a:r>
              <a:rPr lang="uk-UA" sz="4800">
                <a:latin typeface="Arial"/>
                <a:ea typeface="Arial"/>
                <a:cs typeface="Arial"/>
                <a:sym typeface="Arial"/>
              </a:rPr>
              <a:t>IV-VI</a:t>
            </a:r>
            <a:endParaRPr sz="4800"/>
          </a:p>
        </p:txBody>
      </p:sp>
      <p:sp>
        <p:nvSpPr>
          <p:cNvPr id="62" name="Google Shape;62;p1"/>
          <p:cNvSpPr txBox="1"/>
          <p:nvPr>
            <p:ph idx="1" type="subTitle"/>
          </p:nvPr>
        </p:nvSpPr>
        <p:spPr>
          <a:xfrm>
            <a:off x="1738254" y="5941405"/>
            <a:ext cx="89154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uk-UA" sz="2400">
                <a:solidFill>
                  <a:srgbClr val="FF0000"/>
                </a:solidFill>
              </a:rPr>
              <a:t>Автор презентации: Судакова Елена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1738254" y="647870"/>
            <a:ext cx="8915400" cy="11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1" i="0" lang="uk-UA" sz="20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Львівський психоаналітичний інститут ментального здоров’я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1" i="0" lang="uk-UA" sz="20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Проект «Читали Фройда – зібрали колекцію»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1" i="0" lang="uk-UA" sz="20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2019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 txBox="1"/>
          <p:nvPr/>
        </p:nvSpPr>
        <p:spPr>
          <a:xfrm>
            <a:off x="2759242" y="663195"/>
            <a:ext cx="7684168" cy="4121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Имеется и второе требование, которое кажется еще более непонятным и вызывает во еще более сильное сопротивление. Оно гласит: люби своих врагов. Но по здравом размышлении я должен признаться, что я неправ, отклоняя его как требование еще более сильное. По существу это одно и то же.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вот мне кажется, что я слышу преисполненный достоинства голос, напоминающий мне: именно потому, что ближний не только не достоин твоей любви, но даже скорее является твоим врагом, его нужно не любить, как самого себя</a:t>
            </a:r>
            <a:r>
              <a:rPr lang="uk-UA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 txBox="1"/>
          <p:nvPr/>
        </p:nvSpPr>
        <p:spPr>
          <a:xfrm>
            <a:off x="1719034" y="698151"/>
            <a:ext cx="10149417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 всем этим стоит часто оспариваемая действительность, заключающаяся в том, что человек отнюдь не мягкое, жаждущее любви создание, способное защищаться лишь тогда, когда на него нападут; надо считаться с тем, что среди его инстинктивных предрасположений имеется и огромная доля склонности к агрессии. Поэтому для человека его ближний не только возможный помощник или сексуальный объект, но и предмет соблазна для удовлетворения своей агрессивности, рабочая сила, которой он может воспользоваться без вознаграждения, объект сексуальной похоти, которую он может удовлетворить без его согласия; у ближнего можно отнять имущество, его можно унижать, причинять ему боль, его можно мучить и убивать.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«Homo homini lupus» («человек человеку волк»).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/>
        </p:nvSpPr>
        <p:spPr>
          <a:xfrm>
            <a:off x="1673678" y="609920"/>
            <a:ext cx="10104059" cy="5161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 правило, эта жестокая агрессивность только и выжидает, чтобы быть спровоцированной, или ставит себя на службу другим целям, которые, однако, могли бы быть достигнуты и иными, более мягкими способами.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 благоприятных для нее условиях, когда устранены обычно противодействующие ей силы, эта агрессивность проявляется и стихийно, обнажая в человеке дикого зверя, которому чуждо бережное отношение к собственному роду.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Достаточно вспомнить ужасы переселения народов, вторжения гуннов или так называемых монголов под предводительством Чингисхана и Тимура, захват Иерусалима набожными крестоносцами, а также ужасы последней мировой войны, чтобы смиренно согласиться с обоснованностью такого взгляда.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/>
        </p:nvSpPr>
        <p:spPr>
          <a:xfrm>
            <a:off x="1474107" y="145830"/>
            <a:ext cx="5934226" cy="6426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Контраст между меньшинством, пользующимся преимуществом культуры, и большинством, этих преимуществ лишенным, был, следовательно, в ту эпоху первобытной культуры доведен до крайности.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Тщательное исследование ныне живущих в первобытном состоянии людей показало, что свободе их первичных позывов едва ли приходится завидовать; она подвержена ограничениям другого рода, однако, быть может, более строгим, чем у современного цивилизованного человека.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1809" y="139516"/>
            <a:ext cx="4848679" cy="6572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959308" y="136071"/>
            <a:ext cx="10972133" cy="781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uk-UA" sz="4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VІ</a:t>
            </a:r>
            <a:endParaRPr sz="4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br>
              <a:rPr lang="uk-UA" sz="4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uk-UA" sz="4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1824109" y="917912"/>
            <a:ext cx="10107332" cy="5152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 всех медленно развивавшихся частей психоаналитической теории учение о первичных позывах продвигалось вперед труднее всего.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моей первоначальной полной беспомощности первый толчок дала мне одна фраза поэта-философа Шиллера о том, что мир держится на «Голоде и Любви».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Голод можно было бы себе представить как первичный позыв, служащий самосохранению отдельного существа, любовь же направлена на объекты; ее главная функция, всячески поощряемая природой, – служить сохранению рода.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 первичные позывы «Я» с самого начала были противопоставлены первичным позывам, направленным на объекты.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/>
        </p:nvSpPr>
        <p:spPr>
          <a:xfrm>
            <a:off x="1655535" y="612844"/>
            <a:ext cx="10273394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Энергию этих последних, и их исключительно, я назвал либидо; так вступал в силу антагонизм между первичными позывами «Я» и направленными на объект «либидозными» первичными позывами любви, в широком смысле этого слова.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Один из направленных на объекты первичных позывов – садистский – выделялся, однако, тем, что его цель отнюдь не отличалась любвеобильным характером, кроме того, он явно был близок в какой-то части первичным позывам «Я» и лишен возможности скрыть свое тесное родство с первичными позывами овладения, не имеющими либидозной направленности; но этим противоречием пренебрегли: лсадизм ведь явно относится к сексуальной жизни, в которой жестокая игра может занять место игры нежной.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Невроз представлялся результатом борьбы между интересами самосохранения и требованиями либидо; в борьбе этой «Я» победило, но ценою тяжелых страданий и лишений.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/>
        </p:nvSpPr>
        <p:spPr>
          <a:xfrm>
            <a:off x="2070028" y="827728"/>
            <a:ext cx="9127362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Внесение поправок стало неизбежным по мере того, как интерес нашего исследования перемещался с вытесненного на вытесняющее и с объектных инстинктов – на «Я».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Решающим для этого было введение понятия нарциссизма, т. е. точки зрения, согласно которой само «Я» находится во власти либидо, являясь не только первоначальным вместилищем, но оставаясь в известной мере и главной штаб-квартирой либидо.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Либидо нарциссического характера обращается на объекты, становится «объект-либидо» и может снова приобрести нарциссический характер.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 при этом оставалась какая-то недоказуемая уверенность, что не все первичные позывы имеют одинаковую природу.</a:t>
            </a:r>
            <a:r>
              <a:rPr lang="uk-UA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/>
          <p:nvPr/>
        </p:nvSpPr>
        <p:spPr>
          <a:xfrm>
            <a:off x="1539876" y="390542"/>
            <a:ext cx="9817936" cy="5509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Исходя из умозаключений о возникновении жизни и из биологических параллелей, я пришел к выводу, что, кроме первичного позыва самосохранения жизненной субстанции и постоянного роста включенных в нее единиц имеется и другой, противоположный этому первичный позыв, разрушающий эти единства и стремящийся вернуть их в первобытное неорганическое состояние.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Итак, кроме Эроса, имеется и первичный позыв смерти (Танатос); взаимодействием и противодействием их обоих можно было бы объяснить феномен жизни.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Проявления Эроса были достаточно бурными и бросающимися в глаза, что же касается первичного позыва смерти, то можно было предположить, что он глухо ведет свою работу по разложению внутри живого существа, но такое предположение, конечно, не равноценно доказательству. 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/>
          <p:nvPr/>
        </p:nvSpPr>
        <p:spPr>
          <a:xfrm>
            <a:off x="1598083" y="607438"/>
            <a:ext cx="955118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Больше дала идея о том, что часть первичного позыва обращается против внешнего мира и находит свое выражение в первичном позыве агрессии и разрушения.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Таким образом, этот первичный позыв принуждается к служению Эросу, и живое существо, вместо того чтобы уничтожить самое себя, уничтожает что-то чужое, как одушевленное, так и неодушевленное.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наоборот, ограничения агрессивности вовне должны были бы усиливать и так уже идущие сами по себе процессы самоуничтожения. Из этого примера можно было бы одновременно вывести, что оба рода первичных позывов редко проявляются отдельно, вероятно, даже никогда не проявляются отдельно, а сплавляются друг с другом в различных и изменчивых пропорциях, ускользая этим от нашего анализа.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/>
        </p:nvSpPr>
        <p:spPr>
          <a:xfrm>
            <a:off x="1643441" y="604762"/>
            <a:ext cx="8719760" cy="4510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садизме, давно уже известном компоненте сексуальности, можно было бы усмотреть такой сплав стремления к любви со стремлением к разрушению, а в его партнере – мазохизме – можно было бы увидеть соединение направленной внутрь разрушительности с сексуальностью, благодаря чему недоступная наблюдению наклонность становится явной и ощутимой.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Предположение о наличии первичного позыва смерти или разрушения натолкнулось на сопротивление даже в психоаналитических кругах; я знаю, что существует склонность приписывать все, что в любви является опасным и враждебным, первоначальной биполярности ее собственной природы.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/>
          <p:nvPr>
            <p:ph type="title"/>
          </p:nvPr>
        </p:nvSpPr>
        <p:spPr>
          <a:xfrm>
            <a:off x="1746257" y="291489"/>
            <a:ext cx="10273385" cy="631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Arial"/>
              <a:buNone/>
            </a:pPr>
            <a:r>
              <a:rPr lang="uk-UA" sz="4800">
                <a:latin typeface="Arial"/>
                <a:ea typeface="Arial"/>
                <a:cs typeface="Arial"/>
                <a:sym typeface="Arial"/>
              </a:rPr>
              <a:t>ІІІ</a:t>
            </a:r>
            <a:br>
              <a:rPr lang="uk-UA" sz="4800">
                <a:latin typeface="Arial"/>
                <a:ea typeface="Arial"/>
                <a:cs typeface="Arial"/>
                <a:sym typeface="Arial"/>
              </a:rPr>
            </a:br>
            <a:br>
              <a:rPr lang="uk-UA">
                <a:latin typeface="Arial"/>
                <a:ea typeface="Arial"/>
                <a:cs typeface="Arial"/>
                <a:sym typeface="Arial"/>
              </a:rPr>
            </a:br>
            <a:br>
              <a:rPr lang="uk-U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uk-UA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поставить себе вопрос, с какими влияниями связано происхождение культурного развития, как оно возникло и чем определяется его течение.</a:t>
            </a:r>
            <a:br>
              <a:rPr lang="uk-UA">
                <a:latin typeface="Arial"/>
                <a:ea typeface="Arial"/>
                <a:cs typeface="Arial"/>
                <a:sym typeface="Arial"/>
              </a:rPr>
            </a:br>
            <a:br>
              <a:rPr lang="uk-UA" sz="4000">
                <a:latin typeface="Arial"/>
                <a:ea typeface="Arial"/>
                <a:cs typeface="Arial"/>
                <a:sym typeface="Arial"/>
              </a:rPr>
            </a:b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/>
        </p:nvSpPr>
        <p:spPr>
          <a:xfrm>
            <a:off x="1658558" y="575323"/>
            <a:ext cx="10406441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Склонность к агрессии является первоначальной и самостоятельной инстинктивной предрасположенностью людей, и поэтому возвращаюсь к утверждению, что культура встречает в ней свое самое большое препятствие.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ходе исследования у нас уже сложилось представление о культуре как об особом процессе, захватывающем людей в своем течении.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Добавим, что этот процесс служит Эросу, стремящемуся объединить сначала отдельных людей, затем семьи, затем племена, народы, нации в одно большое целое – человечество.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Почему это так должно происходить – мы не знаем; просто такова активность Эроса.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Человеческие массы должны быть либидозно связаны; одна необходимость, одни преимущества объединения в труде не могли бы их удержать вместе. Но этим предначертаниям культуры противодействует прирожденный первичный позыв человеческой агрессивности, враждебности каждого ко всем и всех к одному.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/>
        </p:nvSpPr>
        <p:spPr>
          <a:xfrm>
            <a:off x="1779511" y="592029"/>
            <a:ext cx="10134297" cy="3878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Этот обнаруженный нами, наряду с Эросом, инстинкт агрессии является потом и главным представителем первичного позыва смерти, разделяющего с Эросом господство над миром.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Смысл развития культуры перестал быть неясным, он показал борьбу между Эросом и Смертью, между инстинктом жизни и инстинктом разрушения, как она протекает в человеческой среде. Эта борьба составляет существенное содержание жизни вообще, и поэтому развитие культуры можно было бы просто назвать борьбой человечества за существование.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/>
        </p:nvSpPr>
        <p:spPr>
          <a:xfrm>
            <a:off x="1270000" y="2228671"/>
            <a:ext cx="1081011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эту схватку гигантов наши нянюшки хотят заглушить «убаюкивающей сказкой о небесах!»</a:t>
            </a:r>
            <a:r>
              <a:rPr lang="uk-UA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type="title"/>
          </p:nvPr>
        </p:nvSpPr>
        <p:spPr>
          <a:xfrm>
            <a:off x="1656261" y="246742"/>
            <a:ext cx="5616001" cy="3472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Тотемическая культура покоится на ограничениях, которые должны были возлагаться друг на друга для сохранения нового положения. </a:t>
            </a:r>
            <a:b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Предписания табу были первым «правом». </a:t>
            </a:r>
            <a:b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Сожительство людей покоилось на двух основаниях:</a:t>
            </a:r>
            <a:b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/>
          <p:nvPr>
            <p:ph idx="1" type="body"/>
          </p:nvPr>
        </p:nvSpPr>
        <p:spPr>
          <a:xfrm>
            <a:off x="492095" y="3388548"/>
            <a:ext cx="7006953" cy="3001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принудительности труда, созданной внешней нуждой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силе любви, которая для мужчины определялась нежеланием лишиться своего сексуального объекта в лице женщины, а со стороны женщины – нежеланием расставаться с выделившимися из ее организма детьми. </a:t>
            </a:r>
            <a:b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/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8095" y="125790"/>
            <a:ext cx="4813905" cy="6525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/>
          <p:nvPr/>
        </p:nvSpPr>
        <p:spPr>
          <a:xfrm>
            <a:off x="1866007" y="2799463"/>
            <a:ext cx="1037620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Прежде чем приступить к исследованию вопроса, откуда может возникнуть помеха, позволим себе отвлечь наше внимание рассмотрением положения, согласно которому любовь является одной из основ культуры.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1854229" y="626828"/>
            <a:ext cx="906172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Так, Эрос и Ананке также стали праотцами человеческой культуры. </a:t>
            </a:r>
            <a:b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Первый успех культуры состоял в том, что отныне большое количество людей смогло оставаться в коллективе.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/>
          <p:nvPr/>
        </p:nvSpPr>
        <p:spPr>
          <a:xfrm>
            <a:off x="1604133" y="589643"/>
            <a:ext cx="9288456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Незначительному меньшинству благодаря его конституции все же окажется возможным найти счастье на этих путях любви, но при этом неизбежны глубокие психические изменения ее функции.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Эти личности делают себя независимыми от согласия объекта, придавая главную ценность не тому, чтобы быть любимым, а собственной любви; они защищаются от потери любимого объекта, направляя свою любовь не на отдельные объекты, а в равной мере на всех людей; они избегают изменчивости и разочарований половой любви, отвлекаясь от сексуальной цели и превращая первичный позыв в заторможенный по цели импульс.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То, что у них таким образом получается – некое ощущение уравновешенности, уверенности и нежности, – имеет лишь очень отдаленное внешнее сходство с беспокойной и бурной жизнью половой любви, из которой оно, однако, произошло.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/>
          <p:nvPr/>
        </p:nvSpPr>
        <p:spPr>
          <a:xfrm>
            <a:off x="1738691" y="526177"/>
            <a:ext cx="9827667" cy="5539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Отделение юноши от семьи становится задачей, при разрешении которой общество ему зачастую помогает ритуалами празднования половой зрелости и принятия в среду взрослых.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Получается впечатление, что эти трудности свойственны каждому психическому, а по существу и каждому органическому развитию.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Затем в конфликт с культурой вступают и женщины, осуществляя то же самое сдерживающее и тормозящее влияние, которое вначале проистекало из требований их любви и было положено в основу культуры.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Женщины представляют интересы семьи и сексуальной жизни; культурная деятельность все больше и больше становилась делом мужчин и всегда ставила перед ними тяжелые задачи, принуждая их к сублимации первичных позывов, к чему женщины менее приспособлены.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/>
          <p:nvPr/>
        </p:nvSpPr>
        <p:spPr>
          <a:xfrm>
            <a:off x="2299991" y="534788"/>
            <a:ext cx="8945526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 давлением психоэкономической необходимости культура должна отнимать от сексуальности значительное количество психической энергии, нужной ей для собственного потребления.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 этом культура ведет себя по отношению к сексуальности как победившее племя или слой народа, эксплуатирующий других – побежденных.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Страх перед восстанием угнетенных требует применения самых строгих мер предосторожности.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959308" y="136071"/>
            <a:ext cx="10972133" cy="781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uk-UA" sz="4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br>
              <a:rPr lang="uk-UA" sz="4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uk-UA" sz="4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 txBox="1"/>
          <p:nvPr/>
        </p:nvSpPr>
        <p:spPr>
          <a:xfrm>
            <a:off x="260559" y="754453"/>
            <a:ext cx="7186084" cy="534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Психоаналитические исследования      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показали нам, что именно этот отказ от   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сексуальной жизни нестерпим для так называемых невротиков.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Своими симптомами они создают себе заменители удовлетворения, которые, однако, или причиняют неприятности сами по себе, или становятся источником страданий, так как создают трудности в окружающем мире и обществе.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Последнее вполне понятно, первое же составляет для нас новую загадку.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 культура требует от нас жертв не только в области сексуального удовлетворения.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6643" y="273126"/>
            <a:ext cx="4656205" cy="6311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 txBox="1"/>
          <p:nvPr/>
        </p:nvSpPr>
        <p:spPr>
          <a:xfrm>
            <a:off x="1643441" y="370181"/>
            <a:ext cx="9313317" cy="465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Трудности эволюции культуры отнесены к категории общих трудностей развития тем, что свели их к инертности, к несклонности либидо оставлять старое положение ради нового.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 апогее любовных отношений не остается больше места для интереса к окружающему миру; любовная пара самодостаточна: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чтобы быть счастливой, ей даже не нужен общий ребенок.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 при каких других обстоятельствах Эрос не обнаруживает так ясно ядра своей сущности – намерения из множества создать единство; но в то время как это ему прекрасно удается при состоянии влюбленности двух людей, дальше идти он не собирается.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2019-12-11T14:25:02Z</dcterms:created>
  <dc:creator>Олена Судакова</dc:creator>
</cp:coreProperties>
</file>