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  <p:sldMasterId id="2147483650" r:id="rId5"/>
    <p:sldMasterId id="2147483656" r:id="rId6"/>
    <p:sldMasterId id="2147483658" r:id="rId7"/>
    <p:sldMasterId id="2147483660" r:id="rId8"/>
    <p:sldMasterId id="2147483662" r:id="rId9"/>
    <p:sldMasterId id="2147483664" r:id="rId10"/>
  </p:sldMasterIdLst>
  <p:notesMasterIdLst>
    <p:notesMasterId r:id="rId11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</p:sldIdLst>
  <p:sldSz cy="6858000" cx="9144000"/>
  <p:notesSz cx="6858000" cy="9144000"/>
  <p:embeddedFontLst>
    <p:embeddedFont>
      <p:font typeface="Corbel"/>
      <p:regular r:id="rId51"/>
      <p:bold r:id="rId52"/>
      <p:italic r:id="rId53"/>
      <p:boldItalic r:id="rId54"/>
    </p:embeddedFont>
    <p:embeddedFont>
      <p:font typeface="Gill Sans"/>
      <p:regular r:id="rId55"/>
      <p:bold r:id="rId5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57" roundtripDataSignature="AMtx7mgBzdwqRHWEXUxZKmMqxr1HE1BD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29.xml"/><Relationship Id="rId42" Type="http://schemas.openxmlformats.org/officeDocument/2006/relationships/slide" Target="slides/slide31.xml"/><Relationship Id="rId41" Type="http://schemas.openxmlformats.org/officeDocument/2006/relationships/slide" Target="slides/slide30.xml"/><Relationship Id="rId44" Type="http://schemas.openxmlformats.org/officeDocument/2006/relationships/slide" Target="slides/slide33.xml"/><Relationship Id="rId43" Type="http://schemas.openxmlformats.org/officeDocument/2006/relationships/slide" Target="slides/slide32.xml"/><Relationship Id="rId46" Type="http://schemas.openxmlformats.org/officeDocument/2006/relationships/slide" Target="slides/slide35.xml"/><Relationship Id="rId45" Type="http://schemas.openxmlformats.org/officeDocument/2006/relationships/slide" Target="slides/slide34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48" Type="http://schemas.openxmlformats.org/officeDocument/2006/relationships/slide" Target="slides/slide37.xml"/><Relationship Id="rId47" Type="http://schemas.openxmlformats.org/officeDocument/2006/relationships/slide" Target="slides/slide36.xml"/><Relationship Id="rId49" Type="http://schemas.openxmlformats.org/officeDocument/2006/relationships/slide" Target="slides/slide38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31" Type="http://schemas.openxmlformats.org/officeDocument/2006/relationships/slide" Target="slides/slide20.xml"/><Relationship Id="rId30" Type="http://schemas.openxmlformats.org/officeDocument/2006/relationships/slide" Target="slides/slide19.xml"/><Relationship Id="rId33" Type="http://schemas.openxmlformats.org/officeDocument/2006/relationships/slide" Target="slides/slide22.xml"/><Relationship Id="rId32" Type="http://schemas.openxmlformats.org/officeDocument/2006/relationships/slide" Target="slides/slide21.xml"/><Relationship Id="rId35" Type="http://schemas.openxmlformats.org/officeDocument/2006/relationships/slide" Target="slides/slide24.xml"/><Relationship Id="rId34" Type="http://schemas.openxmlformats.org/officeDocument/2006/relationships/slide" Target="slides/slide23.xml"/><Relationship Id="rId37" Type="http://schemas.openxmlformats.org/officeDocument/2006/relationships/slide" Target="slides/slide26.xml"/><Relationship Id="rId36" Type="http://schemas.openxmlformats.org/officeDocument/2006/relationships/slide" Target="slides/slide25.xml"/><Relationship Id="rId39" Type="http://schemas.openxmlformats.org/officeDocument/2006/relationships/slide" Target="slides/slide28.xml"/><Relationship Id="rId38" Type="http://schemas.openxmlformats.org/officeDocument/2006/relationships/slide" Target="slides/slide27.xml"/><Relationship Id="rId20" Type="http://schemas.openxmlformats.org/officeDocument/2006/relationships/slide" Target="slides/slide9.xml"/><Relationship Id="rId22" Type="http://schemas.openxmlformats.org/officeDocument/2006/relationships/slide" Target="slides/slide11.xml"/><Relationship Id="rId21" Type="http://schemas.openxmlformats.org/officeDocument/2006/relationships/slide" Target="slides/slide10.xml"/><Relationship Id="rId24" Type="http://schemas.openxmlformats.org/officeDocument/2006/relationships/slide" Target="slides/slide13.xml"/><Relationship Id="rId23" Type="http://schemas.openxmlformats.org/officeDocument/2006/relationships/slide" Target="slides/slide12.xml"/><Relationship Id="rId26" Type="http://schemas.openxmlformats.org/officeDocument/2006/relationships/slide" Target="slides/slide15.xml"/><Relationship Id="rId25" Type="http://schemas.openxmlformats.org/officeDocument/2006/relationships/slide" Target="slides/slide14.xml"/><Relationship Id="rId28" Type="http://schemas.openxmlformats.org/officeDocument/2006/relationships/slide" Target="slides/slide17.xml"/><Relationship Id="rId27" Type="http://schemas.openxmlformats.org/officeDocument/2006/relationships/slide" Target="slides/slide16.xml"/><Relationship Id="rId29" Type="http://schemas.openxmlformats.org/officeDocument/2006/relationships/slide" Target="slides/slide18.xml"/><Relationship Id="rId51" Type="http://schemas.openxmlformats.org/officeDocument/2006/relationships/font" Target="fonts/Corbel-regular.fntdata"/><Relationship Id="rId50" Type="http://schemas.openxmlformats.org/officeDocument/2006/relationships/slide" Target="slides/slide39.xml"/><Relationship Id="rId53" Type="http://schemas.openxmlformats.org/officeDocument/2006/relationships/font" Target="fonts/Corbel-italic.fntdata"/><Relationship Id="rId52" Type="http://schemas.openxmlformats.org/officeDocument/2006/relationships/font" Target="fonts/Corbel-bold.fntdata"/><Relationship Id="rId11" Type="http://schemas.openxmlformats.org/officeDocument/2006/relationships/notesMaster" Target="notesMasters/notesMaster1.xml"/><Relationship Id="rId55" Type="http://schemas.openxmlformats.org/officeDocument/2006/relationships/font" Target="fonts/GillSans-regular.fntdata"/><Relationship Id="rId10" Type="http://schemas.openxmlformats.org/officeDocument/2006/relationships/slideMaster" Target="slideMasters/slideMaster7.xml"/><Relationship Id="rId54" Type="http://schemas.openxmlformats.org/officeDocument/2006/relationships/font" Target="fonts/Corbel-boldItalic.fntdata"/><Relationship Id="rId13" Type="http://schemas.openxmlformats.org/officeDocument/2006/relationships/slide" Target="slides/slide2.xml"/><Relationship Id="rId57" Type="http://customschemas.google.com/relationships/presentationmetadata" Target="metadata"/><Relationship Id="rId12" Type="http://schemas.openxmlformats.org/officeDocument/2006/relationships/slide" Target="slides/slide1.xml"/><Relationship Id="rId56" Type="http://schemas.openxmlformats.org/officeDocument/2006/relationships/font" Target="fonts/GillSans-bold.fntdata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19" Type="http://schemas.openxmlformats.org/officeDocument/2006/relationships/slide" Target="slides/slide8.xml"/><Relationship Id="rId18" Type="http://schemas.openxmlformats.org/officeDocument/2006/relationships/slide" Target="slides/slide7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55" name="Google Shape;15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1"/>
          <p:cNvSpPr txBox="1"/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1"/>
          <p:cNvSpPr txBox="1"/>
          <p:nvPr>
            <p:ph idx="1" type="subTitle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2080"/>
              <a:buNone/>
              <a:defRPr sz="2600">
                <a:solidFill>
                  <a:srgbClr val="341108"/>
                </a:solidFill>
              </a:defRPr>
            </a:lvl1pPr>
            <a:lvl2pPr lvl="1" algn="ctr">
              <a:spcBef>
                <a:spcPts val="5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4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showMasterSp="0" type="objTx">
  <p:cSld name="OBJECT_WITH_CAPTION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5"/>
          <p:cNvSpPr txBox="1"/>
          <p:nvPr>
            <p:ph type="title"/>
          </p:nvPr>
        </p:nvSpPr>
        <p:spPr>
          <a:xfrm>
            <a:off x="457200" y="216778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2200"/>
              <a:buFont typeface="Gill Sans"/>
              <a:buNone/>
              <a:defRPr b="1" sz="2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55"/>
          <p:cNvSpPr txBox="1"/>
          <p:nvPr>
            <p:ph idx="1" type="body"/>
          </p:nvPr>
        </p:nvSpPr>
        <p:spPr>
          <a:xfrm>
            <a:off x="457200" y="1406964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1" name="Google Shape;121;p55"/>
          <p:cNvSpPr txBox="1"/>
          <p:nvPr>
            <p:ph idx="2" type="body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algn="l">
              <a:spcBef>
                <a:spcPts val="600"/>
              </a:spcBef>
              <a:spcAft>
                <a:spcPts val="0"/>
              </a:spcAft>
              <a:buSzPts val="2560"/>
              <a:buChar char="⚫"/>
              <a:defRPr sz="3200"/>
            </a:lvl1pPr>
            <a:lvl2pPr indent="-406400" lvl="1" marL="914400" algn="l">
              <a:spcBef>
                <a:spcPts val="550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2" name="Google Shape;122;p5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5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55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showMasterSp="0" type="picTx">
  <p:cSld name="PICTURE_WITH_CAPTION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7"/>
          <p:cNvSpPr txBox="1"/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2100"/>
              <a:buFont typeface="Gill Sans"/>
              <a:buNone/>
              <a:defRPr b="1" sz="21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57"/>
          <p:cNvSpPr/>
          <p:nvPr>
            <p:ph idx="2" type="pic"/>
          </p:nvPr>
        </p:nvSpPr>
        <p:spPr>
          <a:xfrm>
            <a:off x="838200" y="1143003"/>
            <a:ext cx="4419600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274300">
            <a:normAutofit/>
          </a:bodyPr>
          <a:lstStyle>
            <a:lvl1pPr lvl="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7" name="Google Shape;137;p57"/>
          <p:cNvSpPr txBox="1"/>
          <p:nvPr>
            <p:ph idx="1" type="body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777777"/>
                </a:solidFill>
              </a:defRPr>
            </a:lvl1pPr>
            <a:lvl2pPr indent="-304800" lvl="1" marL="914400" algn="l">
              <a:spcBef>
                <a:spcPts val="550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38" name="Google Shape;138;p5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5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57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3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3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2" name="Google Shape;42;p4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3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4"/>
          <p:cNvSpPr txBox="1"/>
          <p:nvPr>
            <p:ph type="title"/>
          </p:nvPr>
        </p:nvSpPr>
        <p:spPr>
          <a:xfrm rot="5400000">
            <a:off x="4846637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4"/>
          <p:cNvSpPr txBox="1"/>
          <p:nvPr>
            <p:ph idx="1" type="body"/>
          </p:nvPr>
        </p:nvSpPr>
        <p:spPr>
          <a:xfrm rot="5400000">
            <a:off x="9985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8" name="Google Shape;48;p4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4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5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5"/>
          <p:cNvSpPr txBox="1"/>
          <p:nvPr>
            <p:ph idx="1" type="body"/>
          </p:nvPr>
        </p:nvSpPr>
        <p:spPr>
          <a:xfrm rot="5400000">
            <a:off x="2784475" y="98425"/>
            <a:ext cx="4800600" cy="7499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4" name="Google Shape;54;p4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5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6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6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7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7"/>
          <p:cNvSpPr txBox="1"/>
          <p:nvPr>
            <p:ph idx="1" type="body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5" name="Google Shape;65;p47"/>
          <p:cNvSpPr txBox="1"/>
          <p:nvPr>
            <p:ph idx="2" type="body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6" name="Google Shape;66;p4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7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showMasterSp="0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9"/>
          <p:cNvSpPr txBox="1"/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000"/>
              <a:buFont typeface="Gill Sans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9"/>
          <p:cNvSpPr txBox="1"/>
          <p:nvPr>
            <p:ph idx="1" type="body"/>
          </p:nvPr>
        </p:nvSpPr>
        <p:spPr>
          <a:xfrm>
            <a:off x="2578392" y="1066800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341108"/>
                </a:solidFill>
              </a:defRPr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2" name="Google Shape;82;p4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9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showMasterSp="0" type="twoTxTwoObj">
  <p:cSld name="TWO_OBJECTS_WITH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1"/>
          <p:cNvSpPr txBox="1"/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5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51"/>
          <p:cNvSpPr txBox="1"/>
          <p:nvPr>
            <p:ph idx="1" type="body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4" name="Google Shape;94;p51"/>
          <p:cNvSpPr txBox="1"/>
          <p:nvPr>
            <p:ph idx="2" type="body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5" name="Google Shape;95;p51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6" name="Google Shape;96;p51"/>
          <p:cNvSpPr txBox="1"/>
          <p:nvPr>
            <p:ph idx="4" type="body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7" name="Google Shape;97;p5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5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showMasterSp="0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5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53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6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7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5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3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0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300" w="1638300">
                <a:moveTo>
                  <a:pt x="1638300" y="819150"/>
                </a:moveTo>
                <a:lnTo>
                  <a:pt x="1638300" y="819150"/>
                </a:lnTo>
                <a:cubicBezTo>
                  <a:pt x="1638300" y="926762"/>
                  <a:pt x="1617094" y="1033327"/>
                  <a:pt x="1575897" y="1132742"/>
                </a:cubicBezTo>
                <a:cubicBezTo>
                  <a:pt x="1534700" y="1232156"/>
                  <a:pt x="1474314" y="1322485"/>
                  <a:pt x="1398197" y="1398555"/>
                </a:cubicBezTo>
                <a:cubicBezTo>
                  <a:pt x="1322080" y="1474625"/>
                  <a:pt x="1231714" y="1534955"/>
                  <a:pt x="1132274" y="1576091"/>
                </a:cubicBezTo>
                <a:cubicBezTo>
                  <a:pt x="1032834" y="1617226"/>
                  <a:pt x="926256" y="1638366"/>
                  <a:pt x="818644" y="1638299"/>
                </a:cubicBezTo>
                <a:lnTo>
                  <a:pt x="819150" y="81915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40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4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" name="Google Shape;13;p4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40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" name="Google Shape;16;p40"/>
          <p:cNvSpPr/>
          <p:nvPr/>
        </p:nvSpPr>
        <p:spPr>
          <a:xfrm>
            <a:off x="1157287" y="1344612"/>
            <a:ext cx="63500" cy="65087"/>
          </a:xfrm>
          <a:prstGeom prst="ellipse">
            <a:avLst/>
          </a:prstGeom>
          <a:noFill/>
          <a:ln cap="rnd" cmpd="sng" w="12700">
            <a:solidFill>
              <a:srgbClr val="307F93">
                <a:alpha val="5960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40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8" name="Google Shape;18;p40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9" name="Google Shape;19;p4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0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2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300" w="1638300">
                <a:moveTo>
                  <a:pt x="1638300" y="819150"/>
                </a:moveTo>
                <a:lnTo>
                  <a:pt x="1638300" y="819150"/>
                </a:lnTo>
                <a:cubicBezTo>
                  <a:pt x="1638300" y="926762"/>
                  <a:pt x="1617094" y="1033327"/>
                  <a:pt x="1575897" y="1132742"/>
                </a:cubicBezTo>
                <a:cubicBezTo>
                  <a:pt x="1534700" y="1232156"/>
                  <a:pt x="1474314" y="1322485"/>
                  <a:pt x="1398197" y="1398555"/>
                </a:cubicBezTo>
                <a:cubicBezTo>
                  <a:pt x="1322080" y="1474625"/>
                  <a:pt x="1231714" y="1534955"/>
                  <a:pt x="1132274" y="1576091"/>
                </a:cubicBezTo>
                <a:cubicBezTo>
                  <a:pt x="1032834" y="1617226"/>
                  <a:pt x="926256" y="1638366"/>
                  <a:pt x="818644" y="1638299"/>
                </a:cubicBezTo>
                <a:lnTo>
                  <a:pt x="819150" y="81915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2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2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" name="Google Shape;32;p4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4" name="Google Shape;34;p42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35" name="Google Shape;35;p4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42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8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48"/>
          <p:cNvSpPr txBox="1"/>
          <p:nvPr/>
        </p:nvSpPr>
        <p:spPr>
          <a:xfrm>
            <a:off x="2286000" y="0"/>
            <a:ext cx="762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48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3" name="Google Shape;73;p48"/>
          <p:cNvSpPr/>
          <p:nvPr/>
        </p:nvSpPr>
        <p:spPr>
          <a:xfrm>
            <a:off x="2408237" y="2746375"/>
            <a:ext cx="63500" cy="63500"/>
          </a:xfrm>
          <a:prstGeom prst="ellipse">
            <a:avLst/>
          </a:prstGeom>
          <a:noFill/>
          <a:ln cap="rnd" cmpd="sng" w="12700">
            <a:solidFill>
              <a:srgbClr val="307F93">
                <a:alpha val="5960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48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5" name="Google Shape;75;p48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76" name="Google Shape;76;p4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4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48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0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87" name="Google Shape;87;p50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8" name="Google Shape;88;p5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5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50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2"/>
          <p:cNvSpPr txBox="1"/>
          <p:nvPr/>
        </p:nvSpPr>
        <p:spPr>
          <a:xfrm>
            <a:off x="1014412" y="0"/>
            <a:ext cx="8129587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52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5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4" name="Google Shape;104;p52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5" name="Google Shape;105;p5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5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5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4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4" name="Google Shape;114;p54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5" name="Google Shape;115;p5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5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54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6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500" rotWithShape="0" algn="tl" dir="5400000" dist="185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274300">
            <a:norm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7" name="Google Shape;127;p56"/>
          <p:cNvSpPr/>
          <p:nvPr/>
        </p:nvSpPr>
        <p:spPr>
          <a:xfrm rot="-2160000">
            <a:off x="396875" y="954087"/>
            <a:ext cx="685800" cy="204787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96000" dir="3299947" dist="25399" sy="96000">
              <a:srgbClr val="EBDAB1">
                <a:alpha val="3960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6"/>
          <p:cNvSpPr/>
          <p:nvPr/>
        </p:nvSpPr>
        <p:spPr>
          <a:xfrm flipH="1" rot="2160000">
            <a:off x="5003800" y="936625"/>
            <a:ext cx="649287" cy="204787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96000" dir="3299947" dist="25399" sy="96000">
              <a:schemeClr val="lt2">
                <a:alpha val="19607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5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30" name="Google Shape;130;p5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1" name="Google Shape;131;p5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p5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p56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Corbel"/>
              <a:buNone/>
              <a:defRPr b="0" i="0" sz="1200" u="none">
                <a:solidFill>
                  <a:srgbClr val="B5A7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"/>
          <p:cNvSpPr txBox="1"/>
          <p:nvPr>
            <p:ph type="ctrTitle"/>
          </p:nvPr>
        </p:nvSpPr>
        <p:spPr>
          <a:xfrm>
            <a:off x="1331912" y="1843087"/>
            <a:ext cx="7405687" cy="17303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200"/>
              <a:buFont typeface="Corbel"/>
              <a:buNone/>
            </a:pPr>
            <a:r>
              <a:rPr b="0" i="0" lang="en-US" sz="32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«КАК СТРАШНО ЖИТЬ БЕССТРАШНО»</a:t>
            </a:r>
            <a:br>
              <a:rPr b="0" i="0" lang="en-US" sz="3200" u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rPr>
            </a:br>
            <a:br>
              <a:rPr b="0" i="0" lang="en-US" sz="32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0" i="0" lang="en-US" sz="28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перверсия и перверсные механизмы</a:t>
            </a:r>
            <a:endParaRPr/>
          </a:p>
        </p:txBody>
      </p:sp>
      <p:sp>
        <p:nvSpPr>
          <p:cNvPr id="146" name="Google Shape;146;p1"/>
          <p:cNvSpPr txBox="1"/>
          <p:nvPr>
            <p:ph idx="1" type="subTitle"/>
          </p:nvPr>
        </p:nvSpPr>
        <p:spPr>
          <a:xfrm>
            <a:off x="1258887" y="4292600"/>
            <a:ext cx="740727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0" lvl="0" marL="2698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b="0" i="0" lang="en-US" sz="26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Федько Елена </a:t>
            </a:r>
            <a:endParaRPr b="0" i="0" sz="2600" u="none">
              <a:solidFill>
                <a:srgbClr val="320E0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26987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</a:pPr>
            <a:r>
              <a:rPr b="0" i="0" lang="en-US" sz="26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УСП, УКПП</a:t>
            </a:r>
            <a:endParaRPr/>
          </a:p>
          <a:p>
            <a:pPr indent="0" lvl="0" marL="26987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</a:pPr>
            <a:r>
              <a:rPr b="0" i="0" lang="en-US" sz="26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Киев, 2019</a:t>
            </a:r>
            <a:endParaRPr/>
          </a:p>
          <a:p>
            <a:pPr indent="0" lvl="0" marL="27432" rtl="0" algn="l">
              <a:spcBef>
                <a:spcPts val="600"/>
              </a:spcBef>
              <a:spcAft>
                <a:spcPts val="0"/>
              </a:spcAft>
              <a:buSzPts val="2080"/>
              <a:buNone/>
            </a:pPr>
            <a:r>
              <a:t/>
            </a:r>
            <a:endParaRPr b="0" i="0" sz="2600" u="none">
              <a:solidFill>
                <a:srgbClr val="320E0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/>
          <p:nvPr>
            <p:ph type="title"/>
          </p:nvPr>
        </p:nvSpPr>
        <p:spPr>
          <a:xfrm>
            <a:off x="1435100" y="274637"/>
            <a:ext cx="7499350" cy="922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Перверсная сцена </a:t>
            </a:r>
            <a:endParaRPr/>
          </a:p>
        </p:txBody>
      </p:sp>
      <p:sp>
        <p:nvSpPr>
          <p:cNvPr id="201" name="Google Shape;201;p10"/>
          <p:cNvSpPr txBox="1"/>
          <p:nvPr>
            <p:ph idx="1" type="body"/>
          </p:nvPr>
        </p:nvSpPr>
        <p:spPr>
          <a:xfrm>
            <a:off x="1435100" y="1341437"/>
            <a:ext cx="7499350" cy="4906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Перверсия организуется в форме сценария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имеющего имплицитный смысл. Угроза инкапсулируется в некую сцену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«Индивид, пытающийся вытеснить воспоминание, ищет ему замену в ассоциативно связанных сценах, что бы предложить ее своей памяти. Так проходит формирование симптома при преверсии» (Фенихель,2015)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Важен не только сам перверсный акт но и то, что происходит в голове исполнителя, что этот акт значит именно для него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Если изучить фантазию найдутся включенные следы опыта из реального детства, которые спровоцировали эту реакцию (Столлер,2015)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Сценарий не ограничивается сексуальной составляющей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Он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пронизывает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так или иначе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всю жизнь перверта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</a:t>
            </a:r>
            <a:endParaRPr b="0" i="0" sz="21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7589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"/>
          <p:cNvSpPr txBox="1"/>
          <p:nvPr>
            <p:ph type="title"/>
          </p:nvPr>
        </p:nvSpPr>
        <p:spPr>
          <a:xfrm>
            <a:off x="1435100" y="274637"/>
            <a:ext cx="7499350" cy="922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Перверсное действие пронизано ненавистью</a:t>
            </a:r>
            <a:endParaRPr/>
          </a:p>
        </p:txBody>
      </p:sp>
      <p:sp>
        <p:nvSpPr>
          <p:cNvPr id="207" name="Google Shape;207;p11"/>
          <p:cNvSpPr txBox="1"/>
          <p:nvPr>
            <p:ph idx="1" type="body"/>
          </p:nvPr>
        </p:nvSpPr>
        <p:spPr>
          <a:xfrm>
            <a:off x="1435100" y="1557337"/>
            <a:ext cx="7499350" cy="489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Каждому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насильственному действию предшествует 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субъективное ощущение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унижения 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(Галлиган, 2009)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перверсии реализуется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бессознательное желание навредить, унизить или ранить другого 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(Уэллдон, 2017)</a:t>
            </a:r>
            <a:endParaRPr b="0" i="0" sz="21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Столлер (2015) так и назвал свою книгу - «Перверсия эротическая форма ненависти»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Жестокий партнер, репрезентирует часть самого себя, он –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воплощение ненависти к себе 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(Уэллдон,2017)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Враждебность перверсии – это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реакция на травму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обращение ее вовне, чтобы найти жертву, подходящую для своего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отмщения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Тогда </a:t>
            </a:r>
            <a:r>
              <a:rPr b="1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связывание  примитивной деструктивности осуществлено!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 b="0" i="0" sz="21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7589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Разнообразие деструктивных перверсных форм</a:t>
            </a:r>
            <a:endParaRPr/>
          </a:p>
        </p:txBody>
      </p:sp>
      <p:sp>
        <p:nvSpPr>
          <p:cNvPr id="213" name="Google Shape;213;p12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Кернберг (2001): примитивная агрессия интегрируется в оптимальном случае как садо-мазохистический элемент эротического возбуждения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менее благоприятном варианте она контейнируется мазохистической перверсией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Чрезмерная агрессия может вылиться в сексуальную перверсию, садо - мазохистические черты и аутодеструкцию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Обсессивность перверсного акта</a:t>
            </a:r>
            <a:endParaRPr/>
          </a:p>
        </p:txBody>
      </p:sp>
      <p:sp>
        <p:nvSpPr>
          <p:cNvPr id="219" name="Google Shape;219;p13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«Тело </a:t>
            </a:r>
            <a:r>
              <a:rPr b="1" i="0" lang="en-US" sz="25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психика» 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имеют тенденцию к неумолимому повторению (Макдугалл, 2013)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Поскольку есть тайна и она грозит возвращением, то надо снова и снова повторять перверсный акт (чтобы снизить страх)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перверсном акте травматическое прошлое стерто, а  акт повторяется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Тогда удовольствие замещает страдание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Но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вынужден повторять ее бесконечно, поскольку знает: 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это только конструкция, ритуал 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 он не может доказать, что выиграл по настоящему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Ведь он 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снова и снова терпит неудачу в близких отношениях 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 должен повторять процесс</a:t>
            </a:r>
            <a:endParaRPr/>
          </a:p>
          <a:p>
            <a:pPr indent="-155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555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Трансформация травмы</a:t>
            </a:r>
            <a:endParaRPr/>
          </a:p>
        </p:txBody>
      </p:sp>
      <p:sp>
        <p:nvSpPr>
          <p:cNvPr id="225" name="Google Shape;225;p14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Перверсия состоит одновременно из опасности, которая переживается как </a:t>
            </a:r>
            <a:r>
              <a:rPr b="1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возбуждение</a:t>
            </a: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(на физическом, а не психическом уровне) и из удовлетворения (больше похожее на </a:t>
            </a:r>
            <a:r>
              <a:rPr b="1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физическую</a:t>
            </a: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разрядку)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Опасность  приводит к </a:t>
            </a:r>
            <a:r>
              <a:rPr b="1" i="1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сознательному удовольствию</a:t>
            </a: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Теперь </a:t>
            </a:r>
            <a:r>
              <a:rPr b="1" i="1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травма превращена в удовольствие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Она нашла способ временно аннулироваться </a:t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301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Реинкарнация</a:t>
            </a:r>
            <a:endParaRPr/>
          </a:p>
        </p:txBody>
      </p:sp>
      <p:sp>
        <p:nvSpPr>
          <p:cNvPr id="231" name="Google Shape;231;p15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01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1" i="1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1" i="1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Запускается сексуальное возбуждение тогда, когда взрослая реальность напоминает детскую травму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Этот страх переживается как возбуждение (Столлер,2015)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Риск</a:t>
            </a:r>
            <a:endParaRPr/>
          </a:p>
        </p:txBody>
      </p:sp>
      <p:sp>
        <p:nvSpPr>
          <p:cNvPr id="237" name="Google Shape;237;p1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Должно быть впечатление риска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Жизнь перверта наполнена серьезным риском и интенсивным чувством возбуждения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Возбуждение подтверждает, что он еще живой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Огден называет это «флиртом со смертью», Уэллдон </a:t>
            </a:r>
            <a:r>
              <a:rPr b="1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«танцами со смертью», «играми с динамитом»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12001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200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Сексуализация</a:t>
            </a:r>
            <a:endParaRPr/>
          </a:p>
        </p:txBody>
      </p:sp>
      <p:sp>
        <p:nvSpPr>
          <p:cNvPr id="243" name="Google Shape;243;p17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Почему этот ранний тяжелый опыт встречи со смертью (физической, психической, гендерной) именно сексуализируется?</a:t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Вероятно, либидо инвестируется таким количеством напряжения, что ему необходим </a:t>
            </a:r>
            <a:r>
              <a:rPr b="1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доступный механизм разрядки</a:t>
            </a: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. Таковой у нас в наличии с рождения – сексуальность  </a:t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Тело единственный более менее сформированный аппарат от рождения и оно дает возможность получить хотя бы временную разрядку напряжения</a:t>
            </a:r>
            <a:endParaRPr/>
          </a:p>
          <a:p>
            <a:pPr indent="-14541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1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454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1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Дегуманизация сексуальной жизни</a:t>
            </a:r>
            <a:endParaRPr/>
          </a:p>
        </p:txBody>
      </p:sp>
      <p:sp>
        <p:nvSpPr>
          <p:cNvPr id="249" name="Google Shape;249;p18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1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Сексуальность</a:t>
            </a: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первертов </a:t>
            </a:r>
            <a:r>
              <a:rPr b="1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 является частью объектных отношений 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травматическом опыте детства, который образовал враждебность, берет начало потребность </a:t>
            </a:r>
            <a:r>
              <a:rPr b="1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дегуманизировать</a:t>
            </a: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сексуальную, эротическую жизнь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Ненависть и желание мести слиты в сексуальном акте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1200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Защиты</a:t>
            </a:r>
            <a:endParaRPr/>
          </a:p>
        </p:txBody>
      </p:sp>
      <p:sp>
        <p:nvSpPr>
          <p:cNvPr id="255" name="Google Shape;255;p19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1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Отказ от реальности, расщепление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Уэллдон (2009) считает, что более точный термин,— </a:t>
            </a:r>
            <a:r>
              <a:rPr b="1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инкапсуляция</a:t>
            </a: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(самозаключение в тюрьму, преднамеренная самослепота)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знает что спрятано и пытается обмануть себя и других в своей псевдонормальности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Реальность и не отвергается и не принимается полностью</a:t>
            </a:r>
            <a:endParaRPr b="1" i="1" sz="24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Псевдопринятие реальности позволяет сохранять видимость нормальности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</a:t>
            </a:r>
            <a:r>
              <a:rPr b="1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 знает и не знает одновременно</a:t>
            </a:r>
            <a:r>
              <a:rPr b="1" i="1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 </a:t>
            </a: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что есть норма (не норма), правильно (</a:t>
            </a:r>
            <a:r>
              <a:rPr b="0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…</a:t>
            </a: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), правда (</a:t>
            </a:r>
            <a:r>
              <a:rPr b="0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…</a:t>
            </a: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Мышление перверта не импликативно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b="0" i="0" sz="2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708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"/>
          <p:cNvSpPr txBox="1"/>
          <p:nvPr>
            <p:ph type="ctrTitle"/>
          </p:nvPr>
        </p:nvSpPr>
        <p:spPr>
          <a:xfrm>
            <a:off x="1431925" y="360362"/>
            <a:ext cx="7407275" cy="1471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Несколько общих мыслей</a:t>
            </a:r>
            <a:endParaRPr/>
          </a:p>
        </p:txBody>
      </p:sp>
      <p:sp>
        <p:nvSpPr>
          <p:cNvPr id="152" name="Google Shape;152;p2"/>
          <p:cNvSpPr txBox="1"/>
          <p:nvPr>
            <p:ph idx="1" type="subTitle"/>
          </p:nvPr>
        </p:nvSpPr>
        <p:spPr>
          <a:xfrm>
            <a:off x="1403350" y="1916112"/>
            <a:ext cx="7407275" cy="3802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-514349" lvl="0" marL="54133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AutoNum type="arabicPeriod"/>
            </a:pP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Очевидна </a:t>
            </a:r>
            <a:r>
              <a:rPr b="1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тенденция расширять понятие нормы</a:t>
            </a: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. Например, гомосексуализм давно выведен за рамки перверсий. Гетеросексуализм сегодня – один из вариантов нормы.</a:t>
            </a:r>
            <a:endParaRPr/>
          </a:p>
          <a:p>
            <a:pPr indent="-514349" lvl="0" marL="54133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AutoNum type="arabicPeriod"/>
            </a:pP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Перверсию принято рассматривать в </a:t>
            </a:r>
            <a:r>
              <a:rPr b="1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бинарной</a:t>
            </a: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 системе (норма – аберрация)</a:t>
            </a:r>
            <a:endParaRPr/>
          </a:p>
          <a:p>
            <a:pPr indent="-514349" lvl="0" marL="54133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AutoNum type="arabicPeriod"/>
            </a:pPr>
            <a:r>
              <a:rPr b="1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Между</a:t>
            </a: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 этими полюсами увеличивающееся </a:t>
            </a:r>
            <a:r>
              <a:rPr b="1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множество форм и явлений</a:t>
            </a: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, в которых действуют перверсные механизмы, но не формируются жестко детерминированная перверсная сцена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"/>
          <p:cNvSpPr txBox="1"/>
          <p:nvPr>
            <p:ph type="title"/>
          </p:nvPr>
        </p:nvSpPr>
        <p:spPr>
          <a:xfrm>
            <a:off x="1435100" y="404812"/>
            <a:ext cx="7499350" cy="1012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 Влияние примитивных защит</a:t>
            </a:r>
            <a:b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</a:br>
            <a:endParaRPr/>
          </a:p>
        </p:txBody>
      </p:sp>
      <p:sp>
        <p:nvSpPr>
          <p:cNvPr id="261" name="Google Shape;261;p20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Примитивные тревоги угрожают незрелому Эго, мобилизуют примитивные защиты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Проблема не просто в том, что нечто не было символизировано, а и в том, что не все можно описать словами. Ужас сделал невозможной работу мысли, анализа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Примитивные  защиты оказывают сильное влияние на процессы мышления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Нарушена символизация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Развивается конкретное мышление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Опыт не символизируется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Растет ригидность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1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Ложное примирение противоположностей</a:t>
            </a:r>
            <a:endParaRPr/>
          </a:p>
        </p:txBody>
      </p:sp>
      <p:sp>
        <p:nvSpPr>
          <p:cNvPr id="267" name="Google Shape;267;p21"/>
          <p:cNvSpPr txBox="1"/>
          <p:nvPr>
            <p:ph idx="1" type="body"/>
          </p:nvPr>
        </p:nvSpPr>
        <p:spPr>
          <a:xfrm>
            <a:off x="1435100" y="1773237"/>
            <a:ext cx="7499350" cy="4475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Недостаточное признание основных аспектов реальности  - основной поставщик перверсий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Эдип- не знает, когда не знать невозможно. Выкалывает глаза, осознавая, что  основным механизмом незнания было «закрывание глаз» и удержания таким образом фактов вне поля зрения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Вместо того, чтобы встретиться с реальностью,  противоречия  держат отдельно друг от друга (Стайнер,2017)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Если боль и тревога от встречи с реальностью отвергаются, но реальность полностью не игнорируется, то возникает перверсный механизм (Фройд назвал его «искусным»)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 b="0" i="0" sz="2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708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Не переживают отдельность, депрессию, траур</a:t>
            </a:r>
            <a:endParaRPr/>
          </a:p>
        </p:txBody>
      </p:sp>
      <p:sp>
        <p:nvSpPr>
          <p:cNvPr id="273" name="Google Shape;273;p22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Перверсная сцена - маниакальная защита против черной дыры депрессии, наряду с повторяющимся циклом стыда и отвращения к себе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Необходимость повторения злоупотребления против себя обычно связана с избеганием траура,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Процесс горевания не разрешен (Уэллдон,2017)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Такой тип отношений с реальностью, который не позволяет переходить на депрессивную позицию, необходимую для процесса развития, характерен для «психических убежищ», перверсий (Стайнер), анклавов (Шонесси),  «сумчатых пространств» (Рей) </a:t>
            </a:r>
            <a:endParaRPr/>
          </a:p>
          <a:p>
            <a:pPr indent="-155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555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3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Перверт должен наслаждаться</a:t>
            </a:r>
            <a:endParaRPr/>
          </a:p>
        </p:txBody>
      </p:sp>
      <p:sp>
        <p:nvSpPr>
          <p:cNvPr id="279" name="Google Shape;279;p23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Различие между  виной (невротическим уровнем) и мазохизмом (как части перверсного механизма), Фройд определил так: вина имеет отношение к Сверх -Я, подчиняется ему, а мазохизм — к Я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не может противостоять давлению даже при помощи волевых усилий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</a:t>
            </a:r>
            <a:r>
              <a:rPr b="0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</a:t>
            </a: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ия -уровень наслаждения, а не желания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не может пережить его в воображаемом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должен получать наслаждение. Он подчинен Сверх -Я!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Я перверта желает подчиняться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4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Перверт и Другой </a:t>
            </a:r>
            <a:endParaRPr/>
          </a:p>
        </p:txBody>
      </p:sp>
      <p:sp>
        <p:nvSpPr>
          <p:cNvPr id="285" name="Google Shape;285;p24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Имея травматический ранний опыт перверт фундаментально не доверяет другому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Другой  - просто механизм, инструмент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Другой для перверта - частичный объект 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Действия перверта ничего не создают</a:t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«Никогда не бывает настоящего удовлетворения, а только сверх сенсорная разрядка… потому что нет никакого реального отношения к другому» (Эрджентьери, 2007)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1454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5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Перверт только действует</a:t>
            </a:r>
            <a:endParaRPr/>
          </a:p>
        </p:txBody>
      </p:sp>
      <p:sp>
        <p:nvSpPr>
          <p:cNvPr id="291" name="Google Shape;291;p25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У невротика вина за преступления (осуществления желаний), которые он не совершал. Осознаваемые страх и вина останавливают невротика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 осознаваемый страх не останавливает перверта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Марукко (2007): действие «является королевским путем к выражению непредставимого»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Он действует.  Для него – «хочу» означает «можно» и закон не указ</a:t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Функция перверсии</a:t>
            </a:r>
            <a:endParaRPr/>
          </a:p>
        </p:txBody>
      </p:sp>
      <p:sp>
        <p:nvSpPr>
          <p:cNvPr id="297" name="Google Shape;297;p2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Получить разрядку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Сказать, что невредим, что выиграл! </a:t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Перверсный акт </a:t>
            </a:r>
            <a:r>
              <a:rPr b="0" i="0" lang="en-US" sz="27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акт надежды,  </a:t>
            </a:r>
            <a:r>
              <a:rPr b="1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акт отмщения, который перевернет ситуацию!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То, что случилось с субъектом </a:t>
            </a:r>
            <a:r>
              <a:rPr b="1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пассивно</a:t>
            </a: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делается им </a:t>
            </a:r>
            <a:r>
              <a:rPr b="1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активно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убеждает себя, что теперь Он контролирует ситуацию и </a:t>
            </a:r>
            <a:r>
              <a:rPr b="1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больше не является жертвой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Он не боится!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1454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Триумф</a:t>
            </a:r>
            <a:endParaRPr/>
          </a:p>
        </p:txBody>
      </p:sp>
      <p:sp>
        <p:nvSpPr>
          <p:cNvPr id="303" name="Google Shape;303;p27"/>
          <p:cNvSpPr txBox="1"/>
          <p:nvPr>
            <p:ph idx="1" type="body"/>
          </p:nvPr>
        </p:nvSpPr>
        <p:spPr>
          <a:xfrm>
            <a:off x="1435100" y="2133600"/>
            <a:ext cx="749935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Жертва становится победителем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Празднуется триумф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Через перверсию травма становится триумфом (как бы триумфом)!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200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8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Цель перверсии</a:t>
            </a:r>
            <a:endParaRPr/>
          </a:p>
        </p:txBody>
      </p:sp>
      <p:sp>
        <p:nvSpPr>
          <p:cNvPr id="309" name="Google Shape;309;p28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Перверсные действия болезненны, но реализуются в целях 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избавления от боли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(Фенихель, 2015)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Личность, создала все возможные убежища, что бы уберечь себя от осознания болезненного опыта, близкого к смерти (физической, психической или угрозы гендерной идентичности) 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Винникот (1974): страх распада, как внушающее опасение событие, которое уже произошло но еще не пережито. Невозможно вспомнить что то, что еще не появилось, потому что пациент не был там, когда это с ним случилось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9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Перенос</a:t>
            </a:r>
            <a:endParaRPr/>
          </a:p>
        </p:txBody>
      </p:sp>
      <p:sp>
        <p:nvSpPr>
          <p:cNvPr id="315" name="Google Shape;315;p29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Аналитик может со временем превратиться в преследующий объект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Перверт бессознательно трансформирует потенциально полезные отношения в плохие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Смещает ненависть с «абсолютно плохих» на «абсолютно хороших», которые когда то травмотизировали (Кернберг)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Часто обнаруживает фальшивую инкорпорацию интерпретаций аналитика (превращает их в кал, «как бы» инкорпорируя)</a:t>
            </a:r>
            <a:endParaRPr b="0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«Как бы» работает в анализе, поскольку перверту нестерпимо быть объектом помощи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Возможна «перверсия переноса» (Этчегоен, 1977) </a:t>
            </a:r>
            <a:r>
              <a:rPr b="0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стремление к созданию иллюзорного единства, вызывающего у аналитика возбуждение и нетерпение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Для этого пациент нередко использует сексуализацию (как и для защиты от психического омертвения, Огден, 1996)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</a:t>
            </a:r>
            <a:endParaRPr b="0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809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809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"/>
          <p:cNvSpPr txBox="1"/>
          <p:nvPr>
            <p:ph type="ctrTitle"/>
          </p:nvPr>
        </p:nvSpPr>
        <p:spPr>
          <a:xfrm>
            <a:off x="1116012" y="188912"/>
            <a:ext cx="7778750" cy="86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Несколько общих мыслей</a:t>
            </a:r>
            <a:endParaRPr/>
          </a:p>
        </p:txBody>
      </p:sp>
      <p:sp>
        <p:nvSpPr>
          <p:cNvPr id="159" name="Google Shape;159;p3"/>
          <p:cNvSpPr txBox="1"/>
          <p:nvPr>
            <p:ph idx="1" type="subTitle"/>
          </p:nvPr>
        </p:nvSpPr>
        <p:spPr>
          <a:xfrm>
            <a:off x="1116012" y="1196975"/>
            <a:ext cx="7369175" cy="5230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-457199" lvl="0" marL="48418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Char char="-"/>
            </a:pP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Хотя Ж. Лапланш и Ж-Б Понталис в словаре по психоанализу (2017) утверждают, что в психоанализе речь идет о перверсиях лишь в связи с сексуальностью, они же отмечают:</a:t>
            </a:r>
            <a:endParaRPr/>
          </a:p>
          <a:p>
            <a:pPr indent="-457199" lvl="0" marL="48418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Char char="-"/>
            </a:pP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Перверсий коснулась и тенденция</a:t>
            </a:r>
            <a:r>
              <a:rPr b="1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  вырабатывать все более общие понятия</a:t>
            </a:r>
            <a:endParaRPr/>
          </a:p>
          <a:p>
            <a:pPr indent="-457199" lvl="0" marL="48418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Char char="-"/>
            </a:pP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В определении перверсий подчеркивается момент «отклонения от истины», а не сексуальность. Так, Оксфордский словарь (1982) определяет извращение, как отклонение от того, что верно</a:t>
            </a:r>
            <a:endParaRPr/>
          </a:p>
          <a:p>
            <a:pPr indent="-457199" lvl="0" marL="48418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Char char="-"/>
            </a:pPr>
            <a:r>
              <a:rPr b="0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Таким образом, перверсии трактуются в более широком, нежели сексуальность, контексте</a:t>
            </a:r>
            <a:endParaRPr/>
          </a:p>
          <a:p>
            <a:pPr indent="-457199" lvl="0" marL="484187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Char char="-"/>
            </a:pPr>
            <a:r>
              <a:rPr b="1" i="0" lang="en-US" sz="2400" u="none">
                <a:solidFill>
                  <a:srgbClr val="320E04"/>
                </a:solidFill>
                <a:latin typeface="Corbel"/>
                <a:ea typeface="Corbel"/>
                <a:cs typeface="Corbel"/>
                <a:sym typeface="Corbel"/>
              </a:rPr>
              <a:t>«Сексуальность» семантически используется как синоним «либидо», «жизни»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Контрперенос</a:t>
            </a:r>
            <a:endParaRPr/>
          </a:p>
        </p:txBody>
      </p:sp>
      <p:sp>
        <p:nvSpPr>
          <p:cNvPr id="321" name="Google Shape;321;p30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Нередко ощущается эго </a:t>
            </a:r>
            <a:r>
              <a:rPr b="0" i="0" lang="en-US" sz="21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дистонное отсутствие эмпатии, желание обвинять, нападать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Одновременно пациент передает насколько тяжело не только что либо чувствовать, но и существовать в мире, в котором его отвергали, унижали, бросали те, кто должен был о нем заботиться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Нередко возникает чувство, что мы по разному видим реальность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Удивление и бессилие: как можно не видеть очевидного!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Одновременно: нестерпимо видеть такую реальность пациента!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Страх, который очень трудно чувствовать, его больше понимаешь, чем чувствуешь. Понимаешь, что должен бы его чувствовать    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</a:pPr>
            <a:r>
              <a:rPr b="0" i="0" lang="en-US" sz="21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17589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t/>
            </a:r>
            <a:endParaRPr b="0" i="0" sz="21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1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Что же</a:t>
            </a:r>
            <a:r>
              <a:rPr b="0" i="0" lang="en-US" sz="4300" u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такое перверсия?</a:t>
            </a:r>
            <a:endParaRPr/>
          </a:p>
        </p:txBody>
      </p:sp>
      <p:sp>
        <p:nvSpPr>
          <p:cNvPr id="327" name="Google Shape;327;p31"/>
          <p:cNvSpPr txBox="1"/>
          <p:nvPr>
            <p:ph idx="1" type="body"/>
          </p:nvPr>
        </p:nvSpPr>
        <p:spPr>
          <a:xfrm>
            <a:off x="1435100" y="1412875"/>
            <a:ext cx="7499350" cy="4835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Гловер (1960) и сторонники Кляйн  называют ее негативом</a:t>
            </a:r>
            <a:r>
              <a:rPr b="1" i="1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психоза</a:t>
            </a: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самим психозом или защитой против него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Столлер (2015) называет </a:t>
            </a:r>
            <a:r>
              <a:rPr b="1" i="1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эротическим неврозом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Уэллдон (2017) определяет  в структурных терминах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Стайнер (2017) считает </a:t>
            </a:r>
            <a:r>
              <a:rPr b="1" i="1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видом психических убежищ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⚫"/>
            </a:pPr>
            <a:r>
              <a:rPr b="0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Кернберг (2001) предлагает классифицировать перверсии исходя из уровня функционирования пациента: </a:t>
            </a:r>
            <a:r>
              <a:rPr b="1" i="0" lang="en-US" sz="24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невротические, пограничные, нарциссические или психотические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Перверсия или перверсный механизм? </a:t>
            </a:r>
            <a:endParaRPr/>
          </a:p>
        </p:txBody>
      </p:sp>
      <p:sp>
        <p:nvSpPr>
          <p:cNvPr id="333" name="Google Shape;333;p32"/>
          <p:cNvSpPr txBox="1"/>
          <p:nvPr>
            <p:ph idx="1" type="body"/>
          </p:nvPr>
        </p:nvSpPr>
        <p:spPr>
          <a:xfrm>
            <a:off x="1435100" y="1700212"/>
            <a:ext cx="7499350" cy="4548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Для практической работы границы провожу таким образом: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Перверсия у взрослого человека —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закрытая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или закрывающаяся система , которая изолируется от остальной части личности (Розенберг,2017)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Перверсные механизмы – более лабильные системы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Человек, который не способен получить сексуальное удовлетворение с помощью гениталий в процессе интимных отношений </a:t>
            </a:r>
            <a:r>
              <a:rPr b="0" i="0" lang="en-US" sz="22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перверт (Уэллдон, 2017).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Его тело используется им иным способом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Аберрантный сексуальный акт перверсии пронизан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враждебностью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(Столлер,2015)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3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Гендерные различия</a:t>
            </a:r>
            <a:endParaRPr/>
          </a:p>
        </p:txBody>
      </p:sp>
      <p:sp>
        <p:nvSpPr>
          <p:cNvPr id="339" name="Google Shape;339;p33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Женщинам более свойственно осознание психологических ран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Женщинам чаще свойственно брать ответственность за свои действия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Женщины чаще имеют некоторую степень привязанности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Женщины чаще обращаются за психологической помощью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Перверсные явления у мужчин стабильны на протяжении жизни, у женщин </a:t>
            </a:r>
            <a:r>
              <a:rPr b="0" i="0" lang="en-US" sz="22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то возникают, то исчезают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Женщины имеют лучший прогноз, если обращаются за лечением   </a:t>
            </a:r>
            <a:endParaRPr/>
          </a:p>
          <a:p>
            <a:pPr indent="-17081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4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600"/>
              <a:buFont typeface="Corbel"/>
              <a:buNone/>
            </a:pPr>
            <a:r>
              <a:rPr b="0" i="0" lang="en-US" sz="36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Способ взаимодействия основных влечений при</a:t>
            </a: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b="0" i="0" lang="en-US" sz="36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перверсии</a:t>
            </a:r>
            <a:endParaRPr/>
          </a:p>
        </p:txBody>
      </p:sp>
      <p:sp>
        <p:nvSpPr>
          <p:cNvPr id="345" name="Google Shape;345;p34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так называемой норме оба главных влечения связаны друг  с другом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Влечение к жизни связывает влечение к смерти 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Например, эротизация разрушительности в мазохизме</a:t>
            </a:r>
            <a:endParaRPr/>
          </a:p>
          <a:p>
            <a:pPr indent="-28257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Связывание так же необходимо и либидо, поскольку без него субъект будет переживать возбуждение такой силы, что оно скоро станет невыносимым </a:t>
            </a:r>
            <a:endParaRPr/>
          </a:p>
          <a:p>
            <a:pPr indent="-1301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35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Перверсные механизмы - на полюсе жизни</a:t>
            </a:r>
            <a:endParaRPr/>
          </a:p>
        </p:txBody>
      </p:sp>
      <p:sp>
        <p:nvSpPr>
          <p:cNvPr id="351" name="Google Shape;351;p35"/>
          <p:cNvSpPr txBox="1"/>
          <p:nvPr>
            <p:ph idx="1" type="body"/>
          </p:nvPr>
        </p:nvSpPr>
        <p:spPr>
          <a:xfrm>
            <a:off x="1435100" y="1700212"/>
            <a:ext cx="7499350" cy="4824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Сохраняют удовольствие индивида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Сохраняют институт семьи  (перверсия – цена, которую в неврозе платят за такую организацию, как семья)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Сохраняют общество (сохраняя семью – спасают общество)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Сохраняют человеческий вид (сохраняя гетеросексуальность, сохраняют вид)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Перверсные механизмы  служит и тому, чтобы направлять (рассеивать) убийственную ненависть в более спокойное русло – воображение, религию, искусство, порнографию, грезы</a:t>
            </a:r>
            <a:endParaRPr b="1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Включенность перверсных фантазий позволяет поддерживать страсть любовных отношений и перерабатывать текущие конфликты между партнерами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Позволяет партнерам интегрировать агрессию и бисексуальность, быть способными к деперсонификации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b="0" i="0" lang="en-US" sz="2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Полиморфная перверсная сексуальность играет на поле любви и позволяет сохранять так называемую норму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809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809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Перверсия - полюс ненависти и смерти</a:t>
            </a:r>
            <a:endParaRPr/>
          </a:p>
        </p:txBody>
      </p:sp>
      <p:sp>
        <p:nvSpPr>
          <p:cNvPr id="357" name="Google Shape;357;p3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Перверсия - сознательное или бессознательное превращение чего то хорошего во что то плохое. Любви в ненависть, смысла в бессмысленность, сотрудничества в эксплуатацию, пищи в кал (Кернберг,2001)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Перверсное разрушение объектных отношений посредством их анали</a:t>
            </a:r>
            <a:r>
              <a:rPr lang="en-US" sz="2700">
                <a:latin typeface="Corbel"/>
                <a:ea typeface="Corbel"/>
                <a:cs typeface="Corbel"/>
                <a:sym typeface="Corbel"/>
              </a:rPr>
              <a:t>за</a:t>
            </a: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Шассге – Смиржель(2018)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Форма связывания влечений, в которых Я не  справилось с влечением к смерти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Занятие ненавистью, вместо занятия любовью (Уэллдон, 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4541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454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7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Расплата</a:t>
            </a:r>
            <a:endParaRPr/>
          </a:p>
        </p:txBody>
      </p:sp>
      <p:sp>
        <p:nvSpPr>
          <p:cNvPr id="363" name="Google Shape;363;p37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Почти полная остановка в развитии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Перветр в регистре мазохизма смерти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Он получает удовлетворение от возбуждения в ущерб удовлетворению от разрядки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Это психическая анорексия, путем отказа от объекта и влечения к жизни (Розенберг, 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Перверсный акт – не просто триумф, он содержит еще и наказание, которое сам человек создал себе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Они наказывают себя в реальном мире и это создает очень устойчивое положение: всегда под рукой то, что вернет хоть временное, но равновесие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Там, где перверсия, там либидо проиграло, там – стабильная (а значит, мертвая) система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  <a:p>
            <a:pPr indent="-1708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8"/>
          <p:cNvSpPr txBox="1"/>
          <p:nvPr>
            <p:ph type="title"/>
          </p:nvPr>
        </p:nvSpPr>
        <p:spPr>
          <a:xfrm>
            <a:off x="1435100" y="476250"/>
            <a:ext cx="7499350" cy="941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1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Несколько общих слов о терапии</a:t>
            </a:r>
            <a:b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</a:br>
            <a:endParaRPr/>
          </a:p>
        </p:txBody>
      </p:sp>
      <p:sp>
        <p:nvSpPr>
          <p:cNvPr id="369" name="Google Shape;369;p38"/>
          <p:cNvSpPr txBox="1"/>
          <p:nvPr>
            <p:ph idx="1" type="body"/>
          </p:nvPr>
        </p:nvSpPr>
        <p:spPr>
          <a:xfrm>
            <a:off x="1403350" y="1125537"/>
            <a:ext cx="7531100" cy="5122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случае перверсий мы имеем дело с тщательно скрываемым желанием смерти (Уэллдон, 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Перверсия является результатом повреждения, не разрушения; надежда все еще сохраняется» (Столлер,2015) 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Всякая психическая работа имеет отношение к работе по связыванию и становится выражением влечения к жизни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</a:pPr>
            <a:r>
              <a:rPr b="0" i="0" lang="en-US" sz="30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Постепенное сдерживание действий при помощи работы мысли делает клиента более свободным в своих действиях </a:t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301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301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9"/>
          <p:cNvSpPr txBox="1"/>
          <p:nvPr>
            <p:ph type="title"/>
          </p:nvPr>
        </p:nvSpPr>
        <p:spPr>
          <a:xfrm>
            <a:off x="1435100" y="549275"/>
            <a:ext cx="749935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1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Несколько слов о терапии</a:t>
            </a:r>
            <a:b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</a:br>
            <a:endParaRPr/>
          </a:p>
        </p:txBody>
      </p:sp>
      <p:sp>
        <p:nvSpPr>
          <p:cNvPr id="375" name="Google Shape;375;p39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Раскрывать сопротивление терапии, как механизм защиты пациента от душевной боли, которой он так избегает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Выявлять несовместимости восприятия реальности аналитиком и клиентом и исследовать ее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Выделить страшное, опасное (не «закрыть глаза»)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Если мы неплохо поработаем, то пациент придет к осознанию и принятию ответственности: это он (она) создал(а) свою перверсию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 сдаваться в битве против символической капитуляции (Кристева, 2010)  </a:t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555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"/>
          <p:cNvSpPr txBox="1"/>
          <p:nvPr>
            <p:ph type="title"/>
          </p:nvPr>
        </p:nvSpPr>
        <p:spPr>
          <a:xfrm>
            <a:off x="971550" y="260350"/>
            <a:ext cx="7921625" cy="1439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200"/>
              <a:buFont typeface="Corbel"/>
              <a:buNone/>
            </a:pPr>
            <a:r>
              <a:rPr b="0" i="0" lang="en-US" sz="32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Причины возникновения перверсии. Ранний опыт встречи со смертью</a:t>
            </a:r>
            <a:endParaRPr/>
          </a:p>
        </p:txBody>
      </p:sp>
      <p:sp>
        <p:nvSpPr>
          <p:cNvPr id="165" name="Google Shape;165;p4"/>
          <p:cNvSpPr txBox="1"/>
          <p:nvPr>
            <p:ph idx="1" type="body"/>
          </p:nvPr>
        </p:nvSpPr>
        <p:spPr>
          <a:xfrm>
            <a:off x="1547812" y="1905000"/>
            <a:ext cx="7386637" cy="4692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Уэллдон (2017): это может быть  доген</a:t>
            </a:r>
            <a:r>
              <a:rPr lang="en-US" sz="2500">
                <a:latin typeface="Corbel"/>
                <a:ea typeface="Corbel"/>
                <a:cs typeface="Corbel"/>
                <a:sym typeface="Corbel"/>
              </a:rPr>
              <a:t>и</a:t>
            </a:r>
            <a:r>
              <a:rPr b="0" i="0" lang="en-US" sz="2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тальный, </a:t>
            </a:r>
            <a:r>
              <a:rPr b="1" i="0" lang="en-US" sz="2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ранний опыт встречи со смертью в прямом и в переносном смысле</a:t>
            </a:r>
            <a:r>
              <a:rPr b="0" i="0" lang="en-US" sz="2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(отделение, отсутствие безопасности, пренебрежение, насилие). То, что не может быть пережито психически, переживается физически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Если после встречи со смертью, напряжение не может быть идентифицировано как ужас, страх, а значит не может быть пережито на невротическом уровне; если напряжение не сексуализируется, не создается перверсия (доступный механизм разрядки), тогда оно, очевидно, соматизируется</a:t>
            </a:r>
            <a:endParaRPr/>
          </a:p>
          <a:p>
            <a:pPr indent="-155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55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555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Причины возникновения перверсий. Роль матери</a:t>
            </a:r>
            <a:endParaRPr/>
          </a:p>
        </p:txBody>
      </p:sp>
      <p:sp>
        <p:nvSpPr>
          <p:cNvPr id="171" name="Google Shape;171;p5"/>
          <p:cNvSpPr txBox="1"/>
          <p:nvPr>
            <p:ph idx="1" type="body"/>
          </p:nvPr>
        </p:nvSpPr>
        <p:spPr>
          <a:xfrm>
            <a:off x="1435100" y="1844675"/>
            <a:ext cx="7499350" cy="4403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Уэллдон (2017): возможно существует 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«перверсия материнства» 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(примерно 3 поколения)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Мать имеет своей задачей связывать влечение к смерти посредством либидо (Розенберг, 2017). Очевидно, что справляются не все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Материнство для таких матерей: это женщина –  отчаянно нуждающийся ребенок, который не получил не только любви, но и достаточной заботы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Ребенок для таких матерей </a:t>
            </a:r>
            <a:r>
              <a:rPr b="1" i="0" lang="en-US" sz="25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</a:t>
            </a:r>
            <a:r>
              <a:rPr b="1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«переходный объект» </a:t>
            </a: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(Столлер, 1968), «преходящий объект» (МакДугалл,1995); фетиш (Уэллдон, 2017)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n-US" sz="25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5557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Причины возникновения перверсий. Травма</a:t>
            </a:r>
            <a:endParaRPr/>
          </a:p>
        </p:txBody>
      </p:sp>
      <p:sp>
        <p:nvSpPr>
          <p:cNvPr id="177" name="Google Shape;177;p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Гипотеза Столлера (2015): перверсия – это </a:t>
            </a:r>
            <a:r>
              <a:rPr b="1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оживление реальной исторической сексуальной травмы, нацеленной на пол человека (анатомическое строение) или гендерную идентичность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Нарушение маскулинности и феминности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Фантазия, приведенная в действие, чтобы сохранить крайнее физическое удовольствие и идентичность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Валенштайн: травма могла не быть пережита буквально, но таковой представляться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⚫"/>
            </a:pPr>
            <a:r>
              <a:rPr b="0" i="0" lang="en-US" sz="27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  </a:t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4541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None/>
            </a:pPr>
            <a:r>
              <a:t/>
            </a:r>
            <a:endParaRPr b="0" i="0" sz="27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Перверсная пара</a:t>
            </a:r>
            <a:endParaRPr/>
          </a:p>
        </p:txBody>
      </p:sp>
      <p:sp>
        <p:nvSpPr>
          <p:cNvPr id="183" name="Google Shape;183;p7"/>
          <p:cNvSpPr txBox="1"/>
          <p:nvPr>
            <p:ph idx="1" type="body"/>
          </p:nvPr>
        </p:nvSpPr>
        <p:spPr>
          <a:xfrm>
            <a:off x="1435100" y="1557337"/>
            <a:ext cx="7499350" cy="4691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«Перверсия отношений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» (Пандольфи, 1999): направленные вовне совместные саморазрушительные действия пары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Оба партнера, защищаясь от тяжелого раннего болезненного опыта, перверсно взаимодействуют не только друг с другом, а и с социумом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Для психического выживания им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необходимы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жестокие действия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Розенталь (2009): пара совместными усилиями пытается справиться с бессознательными страхами,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своими действиями сдерживает угрозу появления непереносимых переживаний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Благодаря этому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связь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между ними становится чрезвычайно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возбуждающей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и чувственной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  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3900"/>
              <a:buFont typeface="Corbel"/>
              <a:buNone/>
            </a:pPr>
            <a:r>
              <a:rPr b="0" i="0" lang="en-US" sz="39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Механизм создания  перверсии</a:t>
            </a:r>
            <a:endParaRPr/>
          </a:p>
        </p:txBody>
      </p:sp>
      <p:sp>
        <p:nvSpPr>
          <p:cNvPr id="189" name="Google Shape;189;p8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Опасность должна быть нейтрализована, страх и ярость должны куда то поместиться. Это происходит благодаря </a:t>
            </a:r>
            <a:r>
              <a:rPr b="1" i="1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созданию сознательного перверсного акта (или фантазии акта) который заявляет – тайны не существует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она разрешена (Столлер, 1975)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Хрупкое Я должно убеждать Сверх -Я совершить некую деятельность, единственно возможную стратегию выживания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Тревога так велика, что требует немедленных действий. Я частично или временно повреждено, уступает требованию действий. Цель достигнута — </a:t>
            </a:r>
            <a:r>
              <a:rPr b="1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разгрузка от враждебной сексуальной тревоги</a:t>
            </a: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/>
          </a:p>
          <a:p>
            <a:pPr indent="-282575" lvl="0" marL="365125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⚫"/>
            </a:pPr>
            <a:r>
              <a:rPr b="0" i="0" lang="en-US" sz="2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Враждебной, потому что связана с ранней травмой, связанной с унижением по отношению к полу  или (и) страхом перед воображаемой потерей первичного объекта 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"/>
          <p:cNvSpPr txBox="1"/>
          <p:nvPr>
            <p:ph type="title"/>
          </p:nvPr>
        </p:nvSpPr>
        <p:spPr>
          <a:xfrm>
            <a:off x="1435100" y="26035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300"/>
              <a:buFont typeface="Corbel"/>
              <a:buNone/>
            </a:pPr>
            <a:r>
              <a:rPr b="0" i="0" lang="en-US" sz="4300" u="none">
                <a:solidFill>
                  <a:srgbClr val="572314"/>
                </a:solidFill>
                <a:latin typeface="Corbel"/>
                <a:ea typeface="Corbel"/>
                <a:cs typeface="Corbel"/>
                <a:sym typeface="Corbel"/>
              </a:rPr>
              <a:t>Тайна</a:t>
            </a:r>
            <a:endParaRPr/>
          </a:p>
        </p:txBody>
      </p:sp>
      <p:sp>
        <p:nvSpPr>
          <p:cNvPr id="195" name="Google Shape;195;p9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01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в перверсиях есть ощущение</a:t>
            </a:r>
            <a:r>
              <a:rPr b="1" i="1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тайны</a:t>
            </a: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,поскольку ребенок был травматизирован или сверхстимулирован, в точке тайны (в гениталиях).   Тайна возбуждает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</a:pPr>
            <a:r>
              <a:rPr b="0" i="0" lang="en-US" sz="320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К.В.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5_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4_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2_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6_Солнцестояние">
  <a:themeElements>
    <a:clrScheme name="Солнцестояние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2019-11-08T06:34:17Z</dcterms:created>
  <dc:creator>User</dc:creator>
</cp:coreProperties>
</file>