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gH2VeVA2HUzQesxpdG9tBqKF8A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f100bf1d2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6f100bf1d2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6f100bf1d2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f100bf1d2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6f100bf1d2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6f100bf1d2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f100bf1d2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Назва та вміст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f100bf1d2_0_45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g6f100bf1d2_0_45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6f100bf1d2_0_45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6f100bf1d2_0_45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6f100bf1d2_0_45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6f100bf1d2_0_45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6f100bf1d2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6f100bf1d2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6f100bf1d2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6f100bf1d2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6f100bf1d2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6f100bf1d2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6f100bf1d2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6f100bf1d2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6f100bf1d2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6f100bf1d2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6f100bf1d2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6f100bf1d2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6f100bf1d2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6f100bf1d2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6f100bf1d2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6f100bf1d2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6f100bf1d2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6f100bf1d2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6f100bf1d2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6f100bf1d2_0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6f100bf1d2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6f100bf1d2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6f100bf1d2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f100bf1d2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6f100bf1d2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6f100bf1d2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1638304" y="2343811"/>
            <a:ext cx="89154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 sz="4800">
                <a:solidFill>
                  <a:schemeClr val="dk1"/>
                </a:solidFill>
              </a:rPr>
              <a:t>З. Фройд</a:t>
            </a:r>
            <a:br>
              <a:rPr lang="en-US" sz="4800">
                <a:solidFill>
                  <a:schemeClr val="dk1"/>
                </a:solidFill>
              </a:rPr>
            </a:br>
            <a:r>
              <a:rPr lang="en-US" sz="4800">
                <a:solidFill>
                  <a:schemeClr val="dk1"/>
                </a:solidFill>
              </a:rPr>
              <a:t>Гальмування, симптом, тривога</a:t>
            </a:r>
            <a:endParaRPr sz="4800"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1638304" y="5996605"/>
            <a:ext cx="8915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rgbClr val="FF0000"/>
                </a:solidFill>
              </a:rPr>
              <a:t>Автор презентації: Ящук Альона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638304" y="666245"/>
            <a:ext cx="89154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Львівський психоаналітичний інститут ментального здоров’я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Проект «Читали Фройда – зібрали колекцію»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>
            <p:ph idx="1" type="body"/>
          </p:nvPr>
        </p:nvSpPr>
        <p:spPr>
          <a:xfrm>
            <a:off x="1876926" y="1283304"/>
            <a:ext cx="9769643" cy="429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2200"/>
              <a:t>Перше переживання тривоги – це народження, яке означає віділення від матері/кастрація матері (згідно рівнозначності дитина – пеніс). </a:t>
            </a:r>
            <a:r>
              <a:rPr lang="en-US" sz="2200"/>
              <a:t>Можна було б на цьому зупинитись як би ж тривога, як символ розлуки, повторювався при кожній розлуці. Але, нажаль, використання цього співпадіння обмежує /суперечить та обставина, що суб’єктивно народження не переживається як розлука з матір’ю, бо матір як об’єкт зовсім невідома абсолютно нарцистичному фетусу. Інші уявлення говорять, що нам відомі афективні реакції на розлуку і що ми їх відчуваємо як біль і печаль, а не як тривогу. Але при дослідженні печалі, ми також не могли зрозуміти чому вона завдає такої болі.</a:t>
            </a:r>
            <a:endParaRPr b="1"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37" y="0"/>
            <a:ext cx="27284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 txBox="1"/>
          <p:nvPr/>
        </p:nvSpPr>
        <p:spPr>
          <a:xfrm>
            <a:off x="2903589" y="2424266"/>
            <a:ext cx="21200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Густав Клімт – “Надія I”, 1903 рік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7411" y="0"/>
            <a:ext cx="44706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1"/>
          <p:cNvSpPr txBox="1"/>
          <p:nvPr/>
        </p:nvSpPr>
        <p:spPr>
          <a:xfrm>
            <a:off x="9641758" y="2712782"/>
            <a:ext cx="24795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Густав Клімт – “Надія II”, 1908 рік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40057" y="-36871"/>
            <a:ext cx="11362839" cy="689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/>
              <a:t>VIII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При неврозі, ми помітили певні фізичні відчуття, які ми пов’язуємо з певними органами(дихання та серця). Це як доказ того, що моторні інтервації, процеси, які відводять/відхиляють збудження, приймають участь у загальному афекті тривоги.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Стан тривоги: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1)Має специфічний характер;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2) Має реакцію відведення/відхилення збудження;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3) Має сприйняття цих моментів.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В чому ж функція тривоги? При яких умовах вона відтворюється?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Тривога виникає як реакція на ситуацію, яке становить небезпеку, вона регулярно відтворюється, коли знову створюється такий стан.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Інервація першого стану тривоги мали такий ж самий сенс, як мускульні реакції першого істеричного припадку. Цей припадок можна пояснити ситуацією, при якій відповідні рухи складали частину поясненого умовами дії.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Якщо індивід потрапляє в нову ситуацію, то можливо буде неправильним твердженням те, що “він відповідає станом тривоги – реакцією на попередню небезпеку – замість того, щоб реагувати адекватно теперішній ситуації небезпеки, яка повідомляється спалахом тривоги.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039" y="0"/>
            <a:ext cx="66258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/>
          <p:nvPr/>
        </p:nvSpPr>
        <p:spPr>
          <a:xfrm>
            <a:off x="7033136" y="2155108"/>
            <a:ext cx="47471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Густав Клімт – “Три віки жінки”, 1905 рік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1876926" y="385010"/>
            <a:ext cx="9160042" cy="6472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Тому очевидно, що травма народження не підтверджується і неможливо знайти іншої функції тривоги, окрім як </a:t>
            </a:r>
            <a:r>
              <a:rPr b="1" lang="en-US" sz="2000" u="sng"/>
              <a:t>сигналу уникнення небезпеки. </a:t>
            </a:r>
            <a:r>
              <a:rPr lang="en-US" sz="2000"/>
              <a:t>І подальше перетворення тривоги у фалічній фазі &gt; кастраційний страх &gt; відділення від генітацій.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Небезпека &gt; тривога &gt; кастраційний страх &gt; відділення від геніталій</a:t>
            </a:r>
            <a:endParaRPr b="1" sz="2000"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 u="sng"/>
              <a:t>Цю лінію зв’язку із небезпекою підтверджує Шандор Ференці: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n-US" sz="2000"/>
              <a:t>Висока нарцистична оцінка “penis’a”, може бути пояснена тим, що володіння цим органом є гарантом майбутнього возз’єднання з матір’ю  (із заміною матері в акті “злягання”/”совокупление”).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n-US" sz="2000"/>
              <a:t>Позбавлення цього органу (геніталій) є вториною розлукою з матір’ю і означає стан безпорадності у ситуації напруги потреби, як ринародженні.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n-US" sz="2000"/>
              <a:t>Наростання напруги потреби – навіює побоювання та має специфічний характер генітального лібідо, а не якогось іншого в немовлячому віці.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35" y="596694"/>
            <a:ext cx="8031038" cy="557919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/>
        </p:nvSpPr>
        <p:spPr>
          <a:xfrm>
            <a:off x="8194572" y="2519209"/>
            <a:ext cx="399742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Фріда Кало – “Поранений олень”, 1946 рік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картині зображена не лише фізична, а й емоційна біль, яку викликали її відносини із Дієго Ріверою.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1622051" y="0"/>
            <a:ext cx="1056994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400"/>
              <a:t>IX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Який зв’язок між симптомоутворенням та розвитком тривоги?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Існує дві думки: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en-US"/>
              <a:t> </a:t>
            </a:r>
            <a:r>
              <a:rPr lang="en-US" u="sng"/>
              <a:t>Тривога є симптомом неврозу.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en-US" u="sng"/>
              <a:t>Між тривогою та неврозом є набагато тісніший взаємозв’язок, тобто симптом утворюється лише для того, щоб позбутися тривоги.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Симптоми пов’язуютьту психічну енергію, яка в будь-якому випадку знайшла б вихід у вигляді тривоги, яка є основним феноменом та проблемою неврозу. </a:t>
            </a:r>
            <a:r>
              <a:rPr lang="en-US"/>
              <a:t>Тобто, якщо агорафобіка, якого супроводжують на вулиці залишити одного, то у нього станеться припадок страху. Явщо невротику, який страждає нав’язливістю, завадити помити руки, то після дотику до чого-небудь “забороненого” він стане жертвою тривоги. </a:t>
            </a:r>
            <a:r>
              <a:rPr b="1" lang="en-US"/>
              <a:t>Тобто будь-яке гальмування, яке “Ego” бере на себе, можна назвати симптомом.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u="sng"/>
              <a:t>Симптом створений для того щоб позбавити “Ego” ситуації небезпеки.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Саме розвиток тривоги дає поштовх та є необхідною умовою для симптомоутворення. Якби ж “Ego” внаслідок розвитку “тривоги” не похитнуло інстанцію “задоволення – невдоволення”, то у нього не було б сил утримати в “Id” небезпечний процес.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309" y="561974"/>
            <a:ext cx="8420409" cy="516224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8581718" y="2385551"/>
            <a:ext cx="36102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Сальвадор Далі – “Антропоморфна шафка”, 1936 рік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1557798" y="73742"/>
            <a:ext cx="10634201" cy="6784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/>
              <a:t>X</a:t>
            </a:r>
            <a:endParaRPr b="1"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Тривога є реакцією на небезпеку.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В чому ж різниця між індивідами, які можуть підпорядковувати афект тривоги, не зважаючи на його особливості, а інші – ні?!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Фройд спробував пояснити це двома способами: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1.</a:t>
            </a:r>
            <a:r>
              <a:rPr lang="en-US"/>
              <a:t> «</a:t>
            </a:r>
            <a:r>
              <a:rPr b="1" lang="en-US"/>
              <a:t>Невдачу при подоланні поставлених небезпекою завдань, зазнають ті люди, яким великих труднощів завдає їх малоцінність органів»</a:t>
            </a:r>
            <a:r>
              <a:rPr lang="en-US"/>
              <a:t> Альфред Адлер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Фройд вважає це твердження не вірним, адже воно повністю ігнорує багатство прихованих психоаналізом</a:t>
            </a:r>
            <a:r>
              <a:rPr lang="en-US"/>
              <a:t> </a:t>
            </a:r>
            <a:r>
              <a:rPr lang="en-US" u="sng"/>
              <a:t>фактів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</a:t>
            </a:r>
            <a:r>
              <a:rPr b="1" lang="en-US"/>
              <a:t>2</a:t>
            </a:r>
            <a:r>
              <a:rPr lang="en-US"/>
              <a:t>. </a:t>
            </a:r>
            <a:r>
              <a:rPr b="1" lang="en-US"/>
              <a:t>В 1923 р. Отто Ранк у книзі «Травма народження» звертає увагу не на слабкість індивіда, а на змінну інтенсивність небезпеки: </a:t>
            </a:r>
            <a:r>
              <a:rPr lang="en-US"/>
              <a:t>«Травма народження проявляється у окремих індивідів з різною інтенсивністю, а разом із цієюї інтенсивністю змінюється і сила реакції тривоги. Від цієї першочергової величини розвитку тривоги залежить чи вдасться індивіду навчитися опановувати її чи він в кінцевому результаті він стане невротиком».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Формула Ранка, що невротиком стає той, якому ніколи не вдасться внаслідок сили “травми народження”, повністю цю травму відреагувати,</a:t>
            </a:r>
            <a:r>
              <a:rPr lang="en-US"/>
              <a:t> з теоретичної точки зору викликає сумніви. Якщо розуміти це твердження дослівно, то приходиш до недопустимого твердження, що </a:t>
            </a:r>
            <a:r>
              <a:rPr lang="en-US" u="sng"/>
              <a:t>чим більше невротик буде наближатися до одужування, тим частіше і сильніше він стане репродукувати афект тривоги. </a:t>
            </a:r>
            <a:endParaRPr b="1" u="sn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1780674" y="529389"/>
            <a:ext cx="9545052" cy="532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u="sng"/>
              <a:t>Фактори, які впливають на причину виникнення неврозів: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en-US" u="sng"/>
              <a:t>Біологічний (</a:t>
            </a:r>
            <a:r>
              <a:rPr lang="en-US"/>
              <a:t>залежність маленької дитини від мами, рано розвивається диференціація між “Ego” і “Id”;небезпека зовнішнього світу і цінність об’єкта, який захищає від небезпек та замінює внутрішньоутробне життя, набуває нового більш важливого значення; цей біологічний момент відтворює ситуацію першої небезпеки і створює потребу “бути коханим”, з якою людина більше не розлучається).</a:t>
            </a:r>
            <a:endParaRPr u="sng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en-US" u="sng"/>
              <a:t>Філогенетичний </a:t>
            </a:r>
            <a:r>
              <a:rPr lang="en-US"/>
              <a:t>(сексуальне життя людини розвивається по-іншому, постійно та безперервно до зрілості; інтенсивний розвивається від першого раннього розвитку до 5, потім наступає пауза після зрілості розвиток відновлюється з інфантильних зародків).</a:t>
            </a:r>
            <a:endParaRPr u="sng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en-US" u="sng"/>
              <a:t>Психологічний </a:t>
            </a:r>
            <a:r>
              <a:rPr lang="en-US"/>
              <a:t>(недосконалість душевного апарату, його зв’язок із “Ego”, “Id” та зовнішнім світом).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Далі наше розуміння причин неврозу покищо не розвинулось.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type="title"/>
          </p:nvPr>
        </p:nvSpPr>
        <p:spPr>
          <a:xfrm>
            <a:off x="2037417" y="331026"/>
            <a:ext cx="8761413" cy="1345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en-US"/>
              <a:t>Гальмування, симптом, тривога</a:t>
            </a:r>
            <a:br>
              <a:rPr b="1" lang="en-US"/>
            </a:br>
            <a:r>
              <a:rPr b="1" lang="en-US"/>
              <a:t>                                  VII</a:t>
            </a:r>
            <a:endParaRPr b="1"/>
          </a:p>
        </p:txBody>
      </p:sp>
      <p:sp>
        <p:nvSpPr>
          <p:cNvPr id="69" name="Google Shape;69;p2"/>
          <p:cNvSpPr txBox="1"/>
          <p:nvPr>
            <p:ph idx="1" type="body"/>
          </p:nvPr>
        </p:nvSpPr>
        <p:spPr>
          <a:xfrm>
            <a:off x="1007470" y="1443789"/>
            <a:ext cx="10487054" cy="5220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В </a:t>
            </a:r>
            <a:r>
              <a:rPr b="1" lang="en-US" sz="2000"/>
              <a:t>інфантильних фобіях “Ego”</a:t>
            </a:r>
            <a:r>
              <a:rPr lang="en-US" sz="2000"/>
              <a:t> мусить протистояти лібідонозній прив’язаності “Id” до об’єктів. Тому що поступка “Ego” = небезпеці кастрації.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       </a:t>
            </a:r>
            <a:r>
              <a:rPr b="1" lang="en-US" sz="2000"/>
              <a:t>Випадок  маленького Ганса :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(+ Едипів комплекс)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Після виникнення фобії зникла прив’язаність до матері, яка була витіснена симптомом заміщення. Та утворилася з агресивного “потягу”.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Випадок “фобія вовка”: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(-Едипів комплекс)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 З витісненого “потягу” (який є жіночою установкою) до батька утворився симптом.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Організація лібідо за Фройдом:  оральна стадія розвитку &gt; садистично-анальна&gt;генітальна. Всі ці компоненти сексуального “потягу” є рівними. </a:t>
            </a:r>
            <a:r>
              <a:rPr b="1" lang="en-US" sz="2000"/>
              <a:t>Натомість виявлення двох груп (ворожий та лібідонозний) “потягів” наче знищує попередню конструкцію послідовних фаз організації лібідо.</a:t>
            </a:r>
            <a:endParaRPr/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244" y="467669"/>
            <a:ext cx="7185513" cy="528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7494024" y="2339463"/>
            <a:ext cx="42309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Едвард Мунк – “Крик”, 1893 рік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1355008" y="0"/>
            <a:ext cx="1083699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ТРИВОГА, БІЛЬ І ПЕЧАЛЬ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Немовля, яке не знаходить матері починає відчувати тривогу, яка є </a:t>
            </a:r>
            <a:r>
              <a:rPr b="1" lang="en-US" u="sng"/>
              <a:t>небезпекою втрати об’єкта.</a:t>
            </a:r>
            <a:r>
              <a:rPr lang="en-US" u="sng"/>
              <a:t> </a:t>
            </a:r>
            <a:r>
              <a:rPr lang="en-US"/>
              <a:t>В цій </a:t>
            </a:r>
            <a:r>
              <a:rPr b="1" lang="en-US"/>
              <a:t>тривозі</a:t>
            </a:r>
            <a:r>
              <a:rPr lang="en-US"/>
              <a:t> немовля відчуває також і </a:t>
            </a:r>
            <a:r>
              <a:rPr b="1" lang="en-US"/>
              <a:t>душевний біль</a:t>
            </a:r>
            <a:r>
              <a:rPr lang="en-US"/>
              <a:t>. </a:t>
            </a:r>
            <a:r>
              <a:rPr b="1" lang="en-US"/>
              <a:t>Тривога і біль наче зливаються воєдино, яке потім роз’єднується. </a:t>
            </a:r>
            <a:r>
              <a:rPr lang="en-US"/>
              <a:t>Так як дитина ще не в змозі розрізнити тимчасову відсутність матері від довготривалої втрати, їй потрібнонеодноразово переконатись в тому, що за зникненням матері зазвичай знову слідує її поява. Мати допомагає немовляті у цьому пізнанні, коли грає з ним у гру в якій закриває і відкриває своє обличчя руками. </a:t>
            </a:r>
            <a:r>
              <a:rPr b="1" lang="en-US"/>
              <a:t>Тоді дитина відчуває сум, який не супроводжується відчаєм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u="sng"/>
              <a:t>Перша умова тривоги – це відсутність сприйняття, яке рівноцінне втраті самого об’єкта.</a:t>
            </a:r>
            <a:r>
              <a:rPr lang="en-US" u="sng"/>
              <a:t> </a:t>
            </a:r>
            <a:r>
              <a:rPr lang="en-US"/>
              <a:t>Коли об’єкт залишається, але </a:t>
            </a:r>
            <a:r>
              <a:rPr b="1" lang="en-US"/>
              <a:t>сердиться на дитину, тоді втрата любові об’єкта є новою більш постійною небезпекою і умовою для розвитку тривоги.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Різниця між ситуаціями – відсутності матері та травми народження: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В ситуації “</a:t>
            </a:r>
            <a:r>
              <a:rPr b="1" lang="en-US"/>
              <a:t>травми народження</a:t>
            </a:r>
            <a:r>
              <a:rPr lang="en-US"/>
              <a:t>” єдиною реакцією була тривога, так як тоді ще об’єкта не було.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В ситуації </a:t>
            </a:r>
            <a:r>
              <a:rPr b="1" lang="en-US"/>
              <a:t>“відсутності матері” </a:t>
            </a:r>
            <a:r>
              <a:rPr lang="en-US"/>
              <a:t>– постійно повторювані ситуації задоволення, створені об’єктом, викликають інтенсивний приплив почуття “туги”; тоді біль є реакцією на втрату об’єкта, а тривога – реакцією на небезпеку, а в подальшому розвитку також реакцією на небезпеку втрати об’єкта.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569" y="73742"/>
            <a:ext cx="5448254" cy="678425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6470855" y="2191979"/>
            <a:ext cx="39912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Сальвадор Далі – “Жираф у вогні”, 1937 рік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1594669" y="691331"/>
            <a:ext cx="9362089" cy="51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Інтенсивно зростаюча туга,</a:t>
            </a:r>
            <a:r>
              <a:rPr lang="en-US"/>
              <a:t> внаслідок тривоги, </a:t>
            </a:r>
            <a:r>
              <a:rPr b="1" lang="en-US"/>
              <a:t>за відсутнім/втраченим об’єктом створює ті ж самі економічні умови, що і біль в пораненому місці тіла.</a:t>
            </a:r>
            <a:r>
              <a:rPr lang="en-US"/>
              <a:t> Та створює можливість не помічати периферичну обумовленість фізичної болі.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Перехід від тілесної болі до душевної, відповідає перетворенню нарцистичної концентрації енергії в концентрацію на об’єкта.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Іншою чуттєвою реакцією на втрату об’єкта є </a:t>
            </a:r>
            <a:r>
              <a:rPr b="1" lang="en-US" u="sng"/>
              <a:t>печаль</a:t>
            </a:r>
            <a:r>
              <a:rPr b="1" lang="en-US"/>
              <a:t>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Вона</a:t>
            </a:r>
            <a:r>
              <a:rPr lang="en-US" u="sng"/>
              <a:t> виникає під впливом потреби реальності – категоричної потреби розлуки з об’єктом, якого уже не існує.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Вона повинна виконати </a:t>
            </a:r>
            <a:r>
              <a:rPr b="1" lang="en-US"/>
              <a:t>функцію відмови від об’єкта в усіх ситуаціях</a:t>
            </a:r>
            <a:r>
              <a:rPr lang="en-US"/>
              <a:t> в яких він був предметом високої концентрації психічної енергії.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Причина такого болючого характеру печалі  -</a:t>
            </a:r>
            <a:r>
              <a:rPr lang="en-US"/>
              <a:t>  </a:t>
            </a:r>
            <a:r>
              <a:rPr lang="en-US" u="sng"/>
              <a:t>сильна ненаситна туга за об’єктом при відтворені ситуації, в якій повинна бути зруйнована прив’язаність до об’єкту.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451" y="411479"/>
            <a:ext cx="8918678" cy="44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9107129" y="2519209"/>
            <a:ext cx="297733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Поль Гоген – “Звідки ми прийшли? Хто ми? Куди ми йдемо?”, 1897- 1898 роки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Митець страждав геронтофобією.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idx="1" type="body"/>
          </p:nvPr>
        </p:nvSpPr>
        <p:spPr>
          <a:xfrm>
            <a:off x="1362382" y="449179"/>
            <a:ext cx="9601200" cy="489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-US" sz="2200"/>
              <a:t>Відношення тривоги до кастрації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1) “Ego”  фіксує небезпеку &gt; дає сигнал тривоги за допомогою “Lust-Unlust” &gt; припиняє небезпечний процес в “Id” (незрозумілим чином) &gt; одночасно відбувається утворення фобій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2) Кастраційна тривога отримує інший об’єкт (в спотвореному вигляді – страх бути вкушеним конем, з’їдженим вовком у маленького Ганса) &gt; замість страху бути кастрованим батьком.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en-US" sz="2200"/>
              <a:t>Виникнення цієї проекції має 2 переваги: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arenR"/>
            </a:pPr>
            <a:r>
              <a:rPr lang="en-US" sz="2200"/>
              <a:t>Уникнення амбівалентного конфлікту;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arenR"/>
            </a:pPr>
            <a:r>
              <a:rPr lang="en-US" sz="2200"/>
              <a:t>Дозволяє “Ego” призупинити розвиток тривоги.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919" y="634334"/>
            <a:ext cx="7881170" cy="539406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8194573" y="2422422"/>
            <a:ext cx="373318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Сальвадор Далі- “Пристосованість бажання”, 1929 рік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Лев’ячі голови означають – зубаті вагіни, цей сильний образ представляє потенціал жінки який може травмувати або навіть каструвати чоловіка.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idx="1" type="body"/>
          </p:nvPr>
        </p:nvSpPr>
        <p:spPr>
          <a:xfrm>
            <a:off x="864624" y="106004"/>
            <a:ext cx="11219836" cy="6645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Тривога фобії  є “факультативною”/ “не обов’язковою” лише тоді, коли її “об’єкт” стає предметом сприйняття: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n-US"/>
              <a:t>Немає батька &gt; немає страху кастрації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n-US"/>
              <a:t>Фігура Батька замінюється фігурою тварини.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n-US"/>
              <a:t>Уникання тривоги &gt; звільнитись від тривоги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Проекція, як характер фобії заміняє внутрішню небезпеку “потягу” на зовнішню.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Від зовнішньої небезпеки можливо захиститись “втечою і униканням” цього сприйняття, а від внутрішньої небезпеки ніяка втеча не допоможе. Тобто тоді “потяг”&gt; не несе небезпеки, а зовнішня небезпека &gt;кастрацію.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При фобіях: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Зовнішня небезпека&gt;замінюється&gt;іншою такою ж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“Ego” при фобії легко може позбутися тривоги , методом уникання сприйняття “об’єкту” або гальмуванням симптому. Тому </a:t>
            </a:r>
            <a:r>
              <a:rPr b="1" lang="en-US"/>
              <a:t>тривога – це лише сигнальний афект, </a:t>
            </a:r>
            <a:r>
              <a:rPr lang="en-US"/>
              <a:t>який не впливає на “положення економічних сил психіки”. А тривога фобії тварини є афективною реакцією на небезпеку &gt; кастрацію.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8625"/>
            <a:ext cx="8239894" cy="60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/>
          <p:nvPr/>
        </p:nvSpPr>
        <p:spPr>
          <a:xfrm>
            <a:off x="8425018" y="2371725"/>
            <a:ext cx="35818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Сальвадор Далі – “Великий мастурбатор”, 1929 рік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idx="1" type="body"/>
          </p:nvPr>
        </p:nvSpPr>
        <p:spPr>
          <a:xfrm>
            <a:off x="293994" y="0"/>
            <a:ext cx="11458627" cy="661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Відмова від реальної тривоги означає: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 Що зміст залишається безсвідомим, а усвідомлюється лише в спотвореному вигляді.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Це також стосується і дорослих, хоча у них матеріал обробляється неврозами (набагато змістовнішими), та при утворені симптомів, виникають ще деякі інші моменти. Навіть складні випадки, які мають складну структуру, в якій інші “витіснення” та “потяги” зливаються у фобі, та мають допоміжний характер, який в результаті з’єднується із “ядром неврозів”.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При агорафобії симптоматика ускладнюється: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Тим, що “Ego” незадовільняє відмова від чого-небуть, воно при цьому ще щось додає, щоб залишити ситуацію небезпеки.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відмова від “потягу”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+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                   “</a:t>
            </a:r>
            <a:r>
              <a:rPr b="1" lang="en-US"/>
              <a:t>Ego</a:t>
            </a:r>
            <a:r>
              <a:rPr lang="en-US"/>
              <a:t>”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                           </a:t>
            </a:r>
            <a:r>
              <a:rPr b="1" lang="en-US"/>
              <a:t>регресія до немовлячого та дитячого періоду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(умова при якій можливо уникнути змушеної відмови)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Умова інфантильної регресії – це тимчасове віддалення від дитинства.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Фобія залишитися на одинці направлена на уникання спокуси зайнятись мастурбацією.</a:t>
            </a:r>
            <a:endParaRPr/>
          </a:p>
        </p:txBody>
      </p:sp>
      <p:cxnSp>
        <p:nvCxnSpPr>
          <p:cNvPr id="97" name="Google Shape;97;p7"/>
          <p:cNvCxnSpPr/>
          <p:nvPr/>
        </p:nvCxnSpPr>
        <p:spPr>
          <a:xfrm flipH="1" rot="10800000">
            <a:off x="2783758" y="3493524"/>
            <a:ext cx="1769807" cy="887670"/>
          </a:xfrm>
          <a:prstGeom prst="straightConnector1">
            <a:avLst/>
          </a:prstGeom>
          <a:noFill/>
          <a:ln cap="rnd" cmpd="sng" w="9525">
            <a:solidFill>
              <a:srgbClr val="9D2D0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8" name="Google Shape;98;p7"/>
          <p:cNvCxnSpPr/>
          <p:nvPr/>
        </p:nvCxnSpPr>
        <p:spPr>
          <a:xfrm>
            <a:off x="2848282" y="4553565"/>
            <a:ext cx="1267439" cy="212007"/>
          </a:xfrm>
          <a:prstGeom prst="straightConnector1">
            <a:avLst/>
          </a:prstGeom>
          <a:noFill/>
          <a:ln cap="rnd" cmpd="sng" w="9525">
            <a:solidFill>
              <a:srgbClr val="9D2D0F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idx="1" type="body"/>
          </p:nvPr>
        </p:nvSpPr>
        <p:spPr>
          <a:xfrm>
            <a:off x="368710" y="184355"/>
            <a:ext cx="11688096" cy="6590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При </a:t>
            </a:r>
            <a:r>
              <a:rPr b="1" lang="en-US" sz="2000"/>
              <a:t>неврозі нав’язливості </a:t>
            </a:r>
            <a:r>
              <a:rPr lang="en-US" sz="2000"/>
              <a:t>джерелом симптомоутворення є тривога перед “Super Ego”.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Ворожість “Super Ego” – це небезпека якої уникає “Ego”. Тут відсутня проекція, бо небезпека йде із середини.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Чого боїться “Ego” від “Super Ego”?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1)Покарання від “Super Ego” являє собою продовження покарання кастрацією.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2)Страх кастрації &gt;тривога&gt;невизначена соціальна тривога/тривога перед совістю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3)Ця тривога є прихованою, “Ego” її уникає за допомогою засобів безпеки та діїї покаяння.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4)В результаті отримуємо тривогу, яка є реакцією на ситуацію небезпеки.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Щоб уникнути тривоги утворюється симптом,</a:t>
            </a:r>
            <a:r>
              <a:rPr lang="en-US" sz="2000"/>
              <a:t> як метод уникання ситуації небезпеки, сигналом якої є розвиток тривоги: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                    Небезпека                тривога                  симптом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Травматичний невроз, </a:t>
            </a:r>
            <a:r>
              <a:rPr lang="en-US" sz="2000"/>
              <a:t>який виникає від пережитої небезпеки для життя – це прямий наслідок тривоги за життя або тривоги смерті.</a:t>
            </a:r>
            <a:endParaRPr/>
          </a:p>
        </p:txBody>
      </p:sp>
      <p:cxnSp>
        <p:nvCxnSpPr>
          <p:cNvPr id="104" name="Google Shape;104;p8"/>
          <p:cNvCxnSpPr/>
          <p:nvPr/>
        </p:nvCxnSpPr>
        <p:spPr>
          <a:xfrm>
            <a:off x="3379095" y="5076034"/>
            <a:ext cx="783508" cy="0"/>
          </a:xfrm>
          <a:prstGeom prst="straightConnector1">
            <a:avLst/>
          </a:prstGeom>
          <a:noFill/>
          <a:ln cap="rnd" cmpd="sng" w="9525">
            <a:solidFill>
              <a:srgbClr val="9D2D0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" name="Google Shape;105;p8"/>
          <p:cNvCxnSpPr/>
          <p:nvPr/>
        </p:nvCxnSpPr>
        <p:spPr>
          <a:xfrm>
            <a:off x="5530192" y="5082763"/>
            <a:ext cx="875686" cy="0"/>
          </a:xfrm>
          <a:prstGeom prst="straightConnector1">
            <a:avLst/>
          </a:prstGeom>
          <a:noFill/>
          <a:ln cap="rnd" cmpd="sng" w="9525">
            <a:solidFill>
              <a:srgbClr val="9D2D0F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80" y="903338"/>
            <a:ext cx="8345131" cy="472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/>
        </p:nvSpPr>
        <p:spPr>
          <a:xfrm>
            <a:off x="8526411" y="2104410"/>
            <a:ext cx="366558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Пабло Пікассо – “Герніка”,1937 рік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Причиною створення цієї картини стало бомбардування баскійського міста – Герніка, яке сталось в квітні 1937 року.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2019-11-08T14:16:22Z</dcterms:created>
  <dc:creator>Yashchuk Alona</dc:creator>
</cp:coreProperties>
</file>